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76" r:id="rId3"/>
    <p:sldId id="378" r:id="rId4"/>
    <p:sldId id="367" r:id="rId5"/>
    <p:sldId id="368" r:id="rId6"/>
    <p:sldId id="298" r:id="rId7"/>
    <p:sldId id="336" r:id="rId8"/>
    <p:sldId id="362" r:id="rId9"/>
    <p:sldId id="317" r:id="rId10"/>
    <p:sldId id="348" r:id="rId11"/>
    <p:sldId id="333" r:id="rId12"/>
    <p:sldId id="375" r:id="rId13"/>
    <p:sldId id="366" r:id="rId14"/>
    <p:sldId id="343" r:id="rId15"/>
    <p:sldId id="332" r:id="rId16"/>
    <p:sldId id="334" r:id="rId17"/>
    <p:sldId id="350" r:id="rId18"/>
    <p:sldId id="335" r:id="rId19"/>
    <p:sldId id="321" r:id="rId20"/>
    <p:sldId id="353" r:id="rId21"/>
    <p:sldId id="341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0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howGuides="1">
      <p:cViewPr>
        <p:scale>
          <a:sx n="59" d="100"/>
          <a:sy n="59" d="100"/>
        </p:scale>
        <p:origin x="-1464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4D9EB459-B289-F147-91B0-3E20E7878703}" type="datetime1">
              <a:rPr lang="en-US"/>
              <a:pPr>
                <a:defRPr/>
              </a:pPr>
              <a:t>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0D544D57-8DA7-0B41-9749-3A2A2E2C15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05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9F13C404-6886-654C-B63E-A0F7ACFFD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09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2FB438-733E-FA46-96E9-2F9DDEDAED08}" type="slidenum">
              <a:rPr lang="en-US">
                <a:latin typeface="Times" pitchFamily="-102" charset="0"/>
              </a:rPr>
              <a:pPr/>
              <a:t>1</a:t>
            </a:fld>
            <a:endParaRPr lang="en-US">
              <a:latin typeface="Times" pitchFamily="-102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E7313-9226-B64B-8DB9-E7497754EF88}" type="slidenum">
              <a:rPr lang="en-US">
                <a:latin typeface="Times" pitchFamily="-102" charset="0"/>
              </a:rPr>
              <a:pPr/>
              <a:t>17</a:t>
            </a:fld>
            <a:endParaRPr lang="en-US">
              <a:latin typeface="Times" pitchFamily="-102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A06430-FE05-9642-8B8C-AAAD98844950}" type="slidenum">
              <a:rPr lang="en-US">
                <a:latin typeface="Times" pitchFamily="-102" charset="0"/>
              </a:rPr>
              <a:pPr/>
              <a:t>18</a:t>
            </a:fld>
            <a:endParaRPr lang="en-US">
              <a:latin typeface="Times" pitchFamily="-102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1BA2EC-7194-5041-BC1D-C23350B22C79}" type="slidenum">
              <a:rPr lang="en-US">
                <a:latin typeface="Times" pitchFamily="-102" charset="0"/>
              </a:rPr>
              <a:pPr/>
              <a:t>19</a:t>
            </a:fld>
            <a:endParaRPr lang="en-US">
              <a:latin typeface="Times" pitchFamily="-102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19D96A-1964-4049-9914-C1EC592F5CF4}" type="slidenum">
              <a:rPr lang="en-US">
                <a:latin typeface="Times" pitchFamily="-102" charset="0"/>
              </a:rPr>
              <a:pPr/>
              <a:t>20</a:t>
            </a:fld>
            <a:endParaRPr lang="en-US">
              <a:latin typeface="Times" pitchFamily="-102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2865F-B050-C445-840F-2178C21DCCC2}" type="slidenum">
              <a:rPr lang="en-US">
                <a:latin typeface="Times" pitchFamily="-102" charset="0"/>
              </a:rPr>
              <a:pPr/>
              <a:t>21</a:t>
            </a:fld>
            <a:endParaRPr lang="en-US">
              <a:latin typeface="Times" pitchFamily="-102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0445F-9909-534C-B435-F9320ABC3848}" type="slidenum">
              <a:rPr lang="en-US">
                <a:latin typeface="Times" pitchFamily="-102" charset="0"/>
              </a:rPr>
              <a:pPr/>
              <a:t>6</a:t>
            </a:fld>
            <a:endParaRPr lang="en-US">
              <a:latin typeface="Times" pitchFamily="-102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-102" charset="0"/>
                <a:ea typeface="ＭＳ Ｐゴシック" pitchFamily="-102" charset="-128"/>
                <a:cs typeface="ＭＳ Ｐゴシック" pitchFamily="-102" charset="-128"/>
              </a:rPr>
              <a:t>Go back to typical structures lectures.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973CB-24C5-3D45-8F9F-1F29DDD8DBBC}" type="slidenum">
              <a:rPr lang="en-US">
                <a:latin typeface="Times" pitchFamily="-102" charset="0"/>
              </a:rPr>
              <a:pPr/>
              <a:t>7</a:t>
            </a:fld>
            <a:endParaRPr lang="en-US">
              <a:latin typeface="Times" pitchFamily="-102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A6F6A1-77E6-1647-A744-500F7341E8CB}" type="slidenum">
              <a:rPr lang="en-US">
                <a:latin typeface="Times" pitchFamily="-102" charset="0"/>
              </a:rPr>
              <a:pPr/>
              <a:t>9</a:t>
            </a:fld>
            <a:endParaRPr lang="en-US">
              <a:latin typeface="Times" pitchFamily="-102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Times" pitchFamily="-102" charset="0"/>
                <a:ea typeface="ＭＳ Ｐゴシック" pitchFamily="-102" charset="-128"/>
                <a:cs typeface="ＭＳ Ｐゴシック" pitchFamily="-102" charset="-128"/>
              </a:rPr>
              <a:t>DWBCs </a:t>
            </a:r>
          </a:p>
          <a:p>
            <a:pPr eaLnBrk="1" hangingPunct="1"/>
            <a:r>
              <a:rPr lang="en-US">
                <a:latin typeface="Times" pitchFamily="-102" charset="0"/>
                <a:ea typeface="ＭＳ Ｐゴシック" pitchFamily="-102" charset="-128"/>
                <a:cs typeface="ＭＳ Ｐゴシック" pitchFamily="-102" charset="-128"/>
              </a:rPr>
              <a:t>Atlantic: below NADW level so S. Atlantic dominated by AABW northward flow</a:t>
            </a:r>
          </a:p>
          <a:p>
            <a:pPr eaLnBrk="1" hangingPunct="1"/>
            <a:r>
              <a:rPr lang="en-US">
                <a:latin typeface="Times" pitchFamily="-102" charset="0"/>
                <a:ea typeface="ＭＳ Ｐゴシック" pitchFamily="-102" charset="-128"/>
                <a:cs typeface="ＭＳ Ｐゴシック" pitchFamily="-102" charset="-128"/>
              </a:rPr>
              <a:t>Interior cyclonic flows very rare - flows entirely associated with topography in interior, also very weak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3D3DDA-3F36-4D4F-90FE-D5C59A3F9B3E}" type="slidenum">
              <a:rPr lang="en-US">
                <a:latin typeface="Times" pitchFamily="-102" charset="0"/>
              </a:rPr>
              <a:pPr/>
              <a:t>10</a:t>
            </a:fld>
            <a:endParaRPr lang="en-US">
              <a:latin typeface="Times" pitchFamily="-102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D2025F-C5E1-824D-9F28-E63C62BD4BBB}" type="slidenum">
              <a:rPr lang="en-US">
                <a:latin typeface="Times" pitchFamily="-102" charset="0"/>
              </a:rPr>
              <a:pPr/>
              <a:t>11</a:t>
            </a:fld>
            <a:endParaRPr lang="en-US">
              <a:latin typeface="Times" pitchFamily="-102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916F9E-16E0-3E4A-BB7E-3BBB24176F69}" type="slidenum">
              <a:rPr lang="en-US">
                <a:latin typeface="Times" pitchFamily="-102" charset="0"/>
              </a:rPr>
              <a:pPr/>
              <a:t>14</a:t>
            </a:fld>
            <a:endParaRPr lang="en-US">
              <a:latin typeface="Times" pitchFamily="-102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DC4C4-5953-3942-9317-2ADE178E1BC0}" type="slidenum">
              <a:rPr lang="en-US">
                <a:latin typeface="Times" pitchFamily="-102" charset="0"/>
              </a:rPr>
              <a:pPr/>
              <a:t>15</a:t>
            </a:fld>
            <a:endParaRPr lang="en-US">
              <a:latin typeface="Times" pitchFamily="-102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59CCF-B053-7F4A-A89C-05C3F2D31467}" type="slidenum">
              <a:rPr lang="en-US">
                <a:latin typeface="Times" pitchFamily="-102" charset="0"/>
              </a:rPr>
              <a:pPr/>
              <a:t>16</a:t>
            </a:fld>
            <a:endParaRPr lang="en-US">
              <a:latin typeface="Times" pitchFamily="-102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Times" pitchFamily="-102" charset="0"/>
              <a:ea typeface="ＭＳ Ｐゴシック" pitchFamily="-102" charset="-128"/>
              <a:cs typeface="ＭＳ Ｐゴシック" pitchFamily="-10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308C-4B47-3F49-AD3C-40858A3126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880FE-FA3D-E44C-9298-66654F488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CD9C-29AF-5149-83DA-1D723E4069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9F56F-A94C-7545-87E7-E26E189EE6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7EC64-E403-0047-9BF4-0F79F63749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8382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382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B8029-0149-AB42-9D3D-342B1E7F3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D656C-726B-2E4B-8433-03394CBE6D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A7BF9-53CD-6A4F-958E-2749A629CE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D326D-3245-DD48-AA35-A84D2B7FD1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43AA6-9C60-EE4B-BB10-F8B69F6578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BD8DC-9826-4C4E-B239-436FCDB454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838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5334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161616"/>
                </a:solidFill>
                <a:latin typeface="Times" charset="0"/>
              </a:defRPr>
            </a:lvl1pPr>
          </a:lstStyle>
          <a:p>
            <a:pPr>
              <a:defRPr/>
            </a:pPr>
            <a:r>
              <a:rPr lang="en-US" smtClean="0"/>
              <a:t>Talley SIO 210 (2015)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4">
                    <a:lumMod val="10000"/>
                  </a:schemeClr>
                </a:solidFill>
                <a:latin typeface="Times" charset="0"/>
              </a:defRPr>
            </a:lvl1pPr>
          </a:lstStyle>
          <a:p>
            <a:pPr>
              <a:defRPr/>
            </a:pPr>
            <a:fld id="{94B342C0-C4CD-2E4D-A222-6F6760F8D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0000FF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Verda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Verda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Verda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folHlink"/>
          </a:solidFill>
          <a:latin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61616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61616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161616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61616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61616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-304800"/>
            <a:ext cx="7772400" cy="15240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ea typeface="ＭＳ Ｐゴシック" pitchFamily="-102" charset="-128"/>
                <a:cs typeface="ＭＳ Ｐゴシック" pitchFamily="-102" charset="-128"/>
              </a:rPr>
              <a:t>Global circulation and water masses</a:t>
            </a:r>
            <a:br>
              <a:rPr lang="en-US" sz="2400" dirty="0" smtClean="0">
                <a:ea typeface="ＭＳ Ｐゴシック" pitchFamily="-102" charset="-128"/>
                <a:cs typeface="ＭＳ Ｐゴシック" pitchFamily="-102" charset="-128"/>
              </a:rPr>
            </a:br>
            <a:endParaRPr lang="en-US" dirty="0">
              <a:ea typeface="ＭＳ Ｐゴシック" pitchFamily="-102" charset="-128"/>
              <a:cs typeface="ＭＳ Ｐゴシック" pitchFamily="-102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229600" cy="2743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-102" charset="-128"/>
                <a:cs typeface="ＭＳ Ｐゴシック" pitchFamily="-102" charset="-128"/>
              </a:rPr>
              <a:t>Summary of circulation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-102" charset="-128"/>
                <a:cs typeface="ＭＳ Ｐゴシック" pitchFamily="-102" charset="-128"/>
              </a:rPr>
              <a:t>Summary of water masses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-102" charset="-128"/>
                <a:cs typeface="ＭＳ Ｐゴシック" pitchFamily="-102" charset="-128"/>
              </a:rPr>
              <a:t>Meridional overturning and Global overturning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ea typeface="ＭＳ Ｐゴシック" pitchFamily="-102" charset="-128"/>
              <a:cs typeface="ＭＳ Ｐゴシック" pitchFamily="-102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9CD9F-7C4A-9C48-A007-E3848BAA4E75}" type="slidenum">
              <a:rPr lang="en-US"/>
              <a:pPr>
                <a:defRPr/>
              </a:pPr>
              <a:t>1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524000"/>
            <a:ext cx="6705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0" descr="schmitz_layers"/>
          <p:cNvPicPr>
            <a:picLocks noChangeAspect="1" noChangeArrowheads="1"/>
          </p:cNvPicPr>
          <p:nvPr/>
        </p:nvPicPr>
        <p:blipFill>
          <a:blip r:embed="rId3"/>
          <a:srcRect r="3749" b="10231"/>
          <a:stretch>
            <a:fillRect/>
          </a:stretch>
        </p:blipFill>
        <p:spPr bwMode="auto">
          <a:xfrm>
            <a:off x="0" y="762000"/>
            <a:ext cx="9296400" cy="518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91400" cy="762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Net meridional transports in isopycnal layers</a:t>
            </a:r>
          </a:p>
        </p:txBody>
      </p:sp>
      <p:pic>
        <p:nvPicPr>
          <p:cNvPr id="33796" name="Picture 4" descr="fig7ab_natlsatl_overturn"/>
          <p:cNvPicPr>
            <a:picLocks noChangeAspect="1" noChangeArrowheads="1"/>
          </p:cNvPicPr>
          <p:nvPr/>
        </p:nvPicPr>
        <p:blipFill>
          <a:blip r:embed="rId4"/>
          <a:srcRect l="30785" r="16545" b="50920"/>
          <a:stretch>
            <a:fillRect/>
          </a:stretch>
        </p:blipFill>
        <p:spPr bwMode="auto">
          <a:xfrm>
            <a:off x="0" y="990600"/>
            <a:ext cx="2439988" cy="19923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/>
          <a:srcRect l="30785" t="52327" r="15744"/>
          <a:stretch>
            <a:fillRect/>
          </a:stretch>
        </p:blipFill>
        <p:spPr bwMode="auto">
          <a:xfrm>
            <a:off x="0" y="4037013"/>
            <a:ext cx="2743200" cy="2146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6"/>
          <a:srcRect l="13451" t="50967" r="15646"/>
          <a:stretch>
            <a:fillRect/>
          </a:stretch>
        </p:blipFill>
        <p:spPr bwMode="auto">
          <a:xfrm>
            <a:off x="6248400" y="3886200"/>
            <a:ext cx="2895600" cy="22812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7"/>
          <a:srcRect r="16489"/>
          <a:stretch>
            <a:fillRect/>
          </a:stretch>
        </p:blipFill>
        <p:spPr bwMode="auto">
          <a:xfrm>
            <a:off x="3124200" y="3962400"/>
            <a:ext cx="2743200" cy="2276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3800" name="Picture 8" descr="fig7cd_npacspac_overturn"/>
          <p:cNvPicPr>
            <a:picLocks noChangeAspect="1" noChangeArrowheads="1"/>
          </p:cNvPicPr>
          <p:nvPr/>
        </p:nvPicPr>
        <p:blipFill>
          <a:blip r:embed="rId8"/>
          <a:srcRect l="12215" r="15646" b="50005"/>
          <a:stretch>
            <a:fillRect/>
          </a:stretch>
        </p:blipFill>
        <p:spPr bwMode="auto">
          <a:xfrm>
            <a:off x="6094413" y="914400"/>
            <a:ext cx="3051175" cy="24082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B3309C-35D0-6345-840A-FFA3BA3B1E60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91400" cy="609600"/>
          </a:xfrm>
          <a:noFill/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2" charset="-128"/>
                <a:cs typeface="ＭＳ Ｐゴシック" pitchFamily="-102" charset="-128"/>
              </a:rPr>
              <a:t>Global mass transport</a:t>
            </a:r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 </a:t>
            </a:r>
            <a:br>
              <a:rPr lang="en-US">
                <a:ea typeface="ＭＳ Ｐゴシック" pitchFamily="-102" charset="-128"/>
                <a:cs typeface="ＭＳ Ｐゴシック" pitchFamily="-102" charset="-128"/>
              </a:rPr>
            </a:br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(Ganachaud and Wunsch, 2000)</a:t>
            </a:r>
            <a:endParaRPr lang="en-US">
              <a:ea typeface="ＭＳ Ｐゴシック" pitchFamily="-102" charset="-128"/>
              <a:cs typeface="ＭＳ Ｐゴシック" pitchFamily="-102" charset="-128"/>
            </a:endParaRPr>
          </a:p>
        </p:txBody>
      </p:sp>
      <p:pic>
        <p:nvPicPr>
          <p:cNvPr id="36867" name="Picture 4" descr="gw_nature_fig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914400"/>
            <a:ext cx="664368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64D51-4267-EC47-BECF-4C02AA08988E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Vertical velocities (model result)</a:t>
            </a:r>
          </a:p>
        </p:txBody>
      </p:sp>
      <p:grpSp>
        <p:nvGrpSpPr>
          <p:cNvPr id="38916" name="Group 10"/>
          <p:cNvGrpSpPr>
            <a:grpSpLocks/>
          </p:cNvGrpSpPr>
          <p:nvPr/>
        </p:nvGrpSpPr>
        <p:grpSpPr bwMode="auto">
          <a:xfrm>
            <a:off x="304800" y="838200"/>
            <a:ext cx="8839200" cy="5181600"/>
            <a:chOff x="-198" y="351"/>
            <a:chExt cx="5568" cy="3264"/>
          </a:xfrm>
        </p:grpSpPr>
        <p:pic>
          <p:nvPicPr>
            <p:cNvPr id="38918" name="Picture 4" descr="f14-07-978075064552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6" y="351"/>
              <a:ext cx="5018" cy="2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9" name="TextBox 5"/>
            <p:cNvSpPr txBox="1">
              <a:spLocks noChangeArrowheads="1"/>
            </p:cNvSpPr>
            <p:nvPr/>
          </p:nvSpPr>
          <p:spPr bwMode="auto">
            <a:xfrm>
              <a:off x="-198" y="2975"/>
              <a:ext cx="5568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 smtClean="0">
                  <a:solidFill>
                    <a:srgbClr val="161616"/>
                  </a:solidFill>
                  <a:latin typeface="Verdana" pitchFamily="-102" charset="0"/>
                </a:rPr>
                <a:t>Modeled </a:t>
              </a:r>
              <a:r>
                <a:rPr lang="en-US" sz="2000" b="1" dirty="0">
                  <a:solidFill>
                    <a:srgbClr val="161616"/>
                  </a:solidFill>
                  <a:latin typeface="Verdana" pitchFamily="-102" charset="0"/>
                </a:rPr>
                <a:t>upwelling </a:t>
              </a:r>
              <a:r>
                <a:rPr lang="en-US" sz="2000" dirty="0">
                  <a:solidFill>
                    <a:srgbClr val="161616"/>
                  </a:solidFill>
                  <a:latin typeface="Verdana" pitchFamily="-102" charset="0"/>
                </a:rPr>
                <a:t>across the </a:t>
              </a:r>
              <a:r>
                <a:rPr lang="en-US" sz="2000" dirty="0" err="1">
                  <a:solidFill>
                    <a:srgbClr val="161616"/>
                  </a:solidFill>
                  <a:latin typeface="Verdana" pitchFamily="-102" charset="0"/>
                </a:rPr>
                <a:t>isopycnal</a:t>
              </a:r>
              <a:r>
                <a:rPr lang="en-US" sz="2000" dirty="0">
                  <a:solidFill>
                    <a:srgbClr val="161616"/>
                  </a:solidFill>
                  <a:latin typeface="Verdana" pitchFamily="-102" charset="0"/>
                </a:rPr>
                <a:t> 27.625 kg/m</a:t>
              </a:r>
              <a:r>
                <a:rPr lang="en-US" sz="2000" baseline="30000" dirty="0">
                  <a:solidFill>
                    <a:srgbClr val="161616"/>
                  </a:solidFill>
                  <a:latin typeface="Verdana" pitchFamily="-102" charset="0"/>
                </a:rPr>
                <a:t>3</a:t>
              </a:r>
              <a:r>
                <a:rPr lang="en-US" sz="2000" dirty="0">
                  <a:solidFill>
                    <a:srgbClr val="161616"/>
                  </a:solidFill>
                  <a:latin typeface="Verdana" pitchFamily="-102" charset="0"/>
                </a:rPr>
                <a:t>, which represents upwelling from the NADW layer. This figure can also be found in the color insert. </a:t>
              </a:r>
              <a:endParaRPr lang="en-US" sz="1400" dirty="0">
                <a:solidFill>
                  <a:srgbClr val="161616"/>
                </a:solidFill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3C276-711D-7E48-B785-098EA5CE13C9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Global overturning in zonally-averaged view</a:t>
            </a:r>
          </a:p>
        </p:txBody>
      </p:sp>
      <p:pic>
        <p:nvPicPr>
          <p:cNvPr id="53251" name="Picture 2" descr="fig14.11c_simple_overturn_A_DPO.pdf"/>
          <p:cNvPicPr>
            <a:picLocks noChangeAspect="1"/>
          </p:cNvPicPr>
          <p:nvPr/>
        </p:nvPicPr>
        <p:blipFill>
          <a:blip r:embed="rId2"/>
          <a:srcRect l="14380" t="3333" r="16597" b="67778"/>
          <a:stretch>
            <a:fillRect/>
          </a:stretch>
        </p:blipFill>
        <p:spPr bwMode="auto">
          <a:xfrm>
            <a:off x="0" y="1066800"/>
            <a:ext cx="9285470" cy="502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DFFE94-F993-AE4A-9848-B5EBB7758BBC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3" descr="ncep_gmt_hf_land_f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7848600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077200" cy="914400"/>
          </a:xfrm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2" charset="-128"/>
                <a:cs typeface="ＭＳ Ｐゴシック" pitchFamily="-102" charset="-128"/>
              </a:rPr>
              <a:t>Heat transported by ocean circulation (big arrows)</a:t>
            </a:r>
            <a:r>
              <a:rPr lang="en-US" sz="2000" b="1">
                <a:ea typeface="ＭＳ Ｐゴシック" pitchFamily="-102" charset="-128"/>
                <a:cs typeface="ＭＳ Ｐゴシック" pitchFamily="-102" charset="-128"/>
              </a:rPr>
              <a:t/>
            </a:r>
            <a:br>
              <a:rPr lang="en-US" sz="2000" b="1">
                <a:ea typeface="ＭＳ Ｐゴシック" pitchFamily="-102" charset="-128"/>
                <a:cs typeface="ＭＳ Ｐゴシック" pitchFamily="-102" charset="-128"/>
              </a:rPr>
            </a:br>
            <a:endParaRPr lang="en-US" sz="2400">
              <a:ea typeface="ＭＳ Ｐゴシック" pitchFamily="-102" charset="-128"/>
              <a:cs typeface="ＭＳ Ｐゴシック" pitchFamily="-102" charset="-128"/>
            </a:endParaRP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0" y="57912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61616"/>
                </a:solidFill>
              </a:rPr>
              <a:t>Air-sea heat flux:  Red shading  - ocean gains heat.  Blue - ocean loses heat.</a:t>
            </a:r>
          </a:p>
        </p:txBody>
      </p:sp>
      <p:sp>
        <p:nvSpPr>
          <p:cNvPr id="130052" name="AutoShape 4"/>
          <p:cNvSpPr>
            <a:spLocks noChangeArrowheads="1"/>
          </p:cNvSpPr>
          <p:nvPr/>
        </p:nvSpPr>
        <p:spPr bwMode="auto">
          <a:xfrm>
            <a:off x="2286000" y="3657600"/>
            <a:ext cx="333375" cy="457200"/>
          </a:xfrm>
          <a:prstGeom prst="upArrow">
            <a:avLst>
              <a:gd name="adj1" fmla="val 34287"/>
              <a:gd name="adj2" fmla="val 3809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278" name="Group 14"/>
          <p:cNvGrpSpPr>
            <a:grpSpLocks/>
          </p:cNvGrpSpPr>
          <p:nvPr/>
        </p:nvGrpSpPr>
        <p:grpSpPr bwMode="auto">
          <a:xfrm>
            <a:off x="1752600" y="2438400"/>
            <a:ext cx="5133975" cy="1814513"/>
            <a:chOff x="1104" y="1536"/>
            <a:chExt cx="3234" cy="1143"/>
          </a:xfrm>
        </p:grpSpPr>
        <p:sp>
          <p:nvSpPr>
            <p:cNvPr id="54281" name="AutoShape 8"/>
            <p:cNvSpPr>
              <a:spLocks noChangeArrowheads="1"/>
            </p:cNvSpPr>
            <p:nvPr/>
          </p:nvSpPr>
          <p:spPr bwMode="auto">
            <a:xfrm>
              <a:off x="3792" y="1536"/>
              <a:ext cx="210" cy="288"/>
            </a:xfrm>
            <a:prstGeom prst="upArrow">
              <a:avLst>
                <a:gd name="adj1" fmla="val 34287"/>
                <a:gd name="adj2" fmla="val 38095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2" name="AutoShape 9"/>
            <p:cNvSpPr>
              <a:spLocks noChangeArrowheads="1"/>
            </p:cNvSpPr>
            <p:nvPr/>
          </p:nvSpPr>
          <p:spPr bwMode="auto">
            <a:xfrm>
              <a:off x="1104" y="1536"/>
              <a:ext cx="210" cy="288"/>
            </a:xfrm>
            <a:prstGeom prst="upArrow">
              <a:avLst>
                <a:gd name="adj1" fmla="val 34287"/>
                <a:gd name="adj2" fmla="val 38095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3" name="AutoShape 10"/>
            <p:cNvSpPr>
              <a:spLocks noChangeArrowheads="1"/>
            </p:cNvSpPr>
            <p:nvPr/>
          </p:nvSpPr>
          <p:spPr bwMode="auto">
            <a:xfrm>
              <a:off x="4128" y="2352"/>
              <a:ext cx="210" cy="327"/>
            </a:xfrm>
            <a:prstGeom prst="downArrow">
              <a:avLst>
                <a:gd name="adj1" fmla="val 38093"/>
                <a:gd name="adj2" fmla="val 423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4" name="AutoShape 11"/>
            <p:cNvSpPr>
              <a:spLocks noChangeArrowheads="1"/>
            </p:cNvSpPr>
            <p:nvPr/>
          </p:nvSpPr>
          <p:spPr bwMode="auto">
            <a:xfrm>
              <a:off x="2544" y="2304"/>
              <a:ext cx="210" cy="327"/>
            </a:xfrm>
            <a:prstGeom prst="downArrow">
              <a:avLst>
                <a:gd name="adj1" fmla="val 38093"/>
                <a:gd name="adj2" fmla="val 4235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364FD-6BF1-654A-A5E5-FFAC171896A9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utoUpdateAnimBg="0"/>
      <p:bldP spid="1300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91400" cy="1219200"/>
          </a:xfrm>
          <a:noFill/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2" charset="-128"/>
                <a:cs typeface="ＭＳ Ｐゴシック" pitchFamily="-102" charset="-128"/>
              </a:rPr>
              <a:t>Global heat transport</a:t>
            </a:r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 </a:t>
            </a:r>
            <a:br>
              <a:rPr lang="en-US">
                <a:ea typeface="ＭＳ Ｐゴシック" pitchFamily="-102" charset="-128"/>
                <a:cs typeface="ＭＳ Ｐゴシック" pitchFamily="-102" charset="-128"/>
              </a:rPr>
            </a:br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(Ganachaud and Wunsch, 2000)</a:t>
            </a:r>
            <a:endParaRPr lang="en-US">
              <a:ea typeface="ＭＳ Ｐゴシック" pitchFamily="-102" charset="-128"/>
              <a:cs typeface="ＭＳ Ｐゴシック" pitchFamily="-102" charset="-128"/>
            </a:endParaRPr>
          </a:p>
        </p:txBody>
      </p:sp>
      <p:pic>
        <p:nvPicPr>
          <p:cNvPr id="56323" name="Picture 4" descr="gw_nature_fi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04913"/>
            <a:ext cx="7262813" cy="565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6BA2EB-23FA-794E-8F27-BC7AB01D3F98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391400" cy="1219200"/>
          </a:xfrm>
          <a:noFill/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2" charset="-128"/>
                <a:cs typeface="ＭＳ Ｐゴシック" pitchFamily="-102" charset="-128"/>
              </a:rPr>
              <a:t>Global heat transport</a:t>
            </a:r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 </a:t>
            </a:r>
            <a:br>
              <a:rPr lang="en-US">
                <a:ea typeface="ＭＳ Ｐゴシック" pitchFamily="-102" charset="-128"/>
                <a:cs typeface="ＭＳ Ｐゴシック" pitchFamily="-102" charset="-128"/>
              </a:rPr>
            </a:br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(Ganachaud and Wunsch, 2000)</a:t>
            </a:r>
            <a:endParaRPr lang="en-US">
              <a:ea typeface="ＭＳ Ｐゴシック" pitchFamily="-102" charset="-128"/>
              <a:cs typeface="ＭＳ Ｐゴシック" pitchFamily="-102" charset="-128"/>
            </a:endParaRPr>
          </a:p>
        </p:txBody>
      </p:sp>
      <p:pic>
        <p:nvPicPr>
          <p:cNvPr id="58371" name="Picture 4" descr="gw_nature_fig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200150"/>
            <a:ext cx="5380038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68D63-BF00-3A4B-8C4F-A6578774F617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2" charset="-128"/>
                <a:cs typeface="ＭＳ Ｐゴシック" pitchFamily="-102" charset="-128"/>
              </a:rPr>
              <a:t>Water mass review: 4 layer view of the global ocean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-102" charset="0"/>
              <a:buAutoNum type="arabicParenBoth"/>
            </a:pPr>
            <a:r>
              <a:rPr lang="en-US" dirty="0">
                <a:solidFill>
                  <a:srgbClr val="FF0000"/>
                </a:solidFill>
              </a:rPr>
              <a:t>Upper layer</a:t>
            </a:r>
            <a:r>
              <a:rPr lang="en-US" dirty="0">
                <a:solidFill>
                  <a:srgbClr val="161616"/>
                </a:solidFill>
              </a:rPr>
              <a:t>: ventilated thermocline.  Includes Mode Waters, Central Water, subtropical Underwater (salinity maximum water)</a:t>
            </a:r>
          </a:p>
          <a:p>
            <a:pPr marL="457200" indent="-457200">
              <a:spcBef>
                <a:spcPct val="50000"/>
              </a:spcBef>
              <a:buFont typeface="Arial" pitchFamily="-102" charset="0"/>
              <a:buAutoNum type="arabicParenBoth"/>
            </a:pPr>
            <a:r>
              <a:rPr lang="en-US" dirty="0">
                <a:solidFill>
                  <a:srgbClr val="FF0000"/>
                </a:solidFill>
              </a:rPr>
              <a:t>Intermediate layer</a:t>
            </a:r>
            <a:r>
              <a:rPr lang="en-US" dirty="0">
                <a:solidFill>
                  <a:srgbClr val="161616"/>
                </a:solidFill>
              </a:rPr>
              <a:t>: Labrador Sea Water, Mediterranean Overflow Water, Red Sea Water, North Pacific Intermediate Water, Antarctic Intermediate Water</a:t>
            </a:r>
          </a:p>
          <a:p>
            <a:pPr marL="457200" indent="-457200">
              <a:spcBef>
                <a:spcPct val="50000"/>
              </a:spcBef>
              <a:buFont typeface="Arial" pitchFamily="-102" charset="0"/>
              <a:buAutoNum type="arabicParenBoth"/>
            </a:pPr>
            <a:r>
              <a:rPr lang="en-US" dirty="0">
                <a:solidFill>
                  <a:srgbClr val="FF0000"/>
                </a:solidFill>
              </a:rPr>
              <a:t>Deep layer</a:t>
            </a:r>
            <a:r>
              <a:rPr lang="en-US" dirty="0">
                <a:solidFill>
                  <a:srgbClr val="161616"/>
                </a:solidFill>
              </a:rPr>
              <a:t>: North Atlantic Deep Water, Pacific Deep Water (also known as Common Water), Indian Deep Water, Circumpolar Deep Water</a:t>
            </a:r>
          </a:p>
          <a:p>
            <a:pPr marL="457200" indent="-457200">
              <a:spcBef>
                <a:spcPct val="50000"/>
              </a:spcBef>
              <a:buFont typeface="Arial" pitchFamily="-102" charset="0"/>
              <a:buAutoNum type="arabicParenBoth"/>
            </a:pPr>
            <a:r>
              <a:rPr lang="en-US" dirty="0">
                <a:solidFill>
                  <a:srgbClr val="FF0000"/>
                </a:solidFill>
              </a:rPr>
              <a:t>Bottom layer</a:t>
            </a:r>
            <a:r>
              <a:rPr lang="en-US" dirty="0">
                <a:solidFill>
                  <a:srgbClr val="161616"/>
                </a:solidFill>
              </a:rPr>
              <a:t>: Antarctic Bottom Water (aka Lower Circumpolar Deep Water)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6FB07-2872-CC40-89D3-DBA19A5AAA76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(1) Upper ocean water masses</a:t>
            </a:r>
            <a:br>
              <a:rPr lang="en-US">
                <a:ea typeface="ＭＳ Ｐゴシック" pitchFamily="-102" charset="-128"/>
                <a:cs typeface="ＭＳ Ｐゴシック" pitchFamily="-102" charset="-128"/>
              </a:rPr>
            </a:br>
            <a:endParaRPr lang="en-US">
              <a:ea typeface="ＭＳ Ｐゴシック" pitchFamily="-102" charset="-128"/>
              <a:cs typeface="ＭＳ Ｐゴシック" pitchFamily="-102" charset="-128"/>
            </a:endParaRPr>
          </a:p>
        </p:txBody>
      </p:sp>
      <p:pic>
        <p:nvPicPr>
          <p:cNvPr id="62467" name="Picture 4" descr="Plate_543"/>
          <p:cNvPicPr>
            <a:picLocks noChangeAspect="1" noChangeArrowheads="1"/>
          </p:cNvPicPr>
          <p:nvPr/>
        </p:nvPicPr>
        <p:blipFill>
          <a:blip r:embed="rId3"/>
          <a:srcRect l="10785" t="7275" r="9804" b="63557"/>
          <a:stretch>
            <a:fillRect/>
          </a:stretch>
        </p:blipFill>
        <p:spPr bwMode="auto">
          <a:xfrm>
            <a:off x="609600" y="2971800"/>
            <a:ext cx="7696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3810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Central Waters (main subtropical thermocline, derived from broad subduction of subtropical surface waters) (not illustrated here)</a:t>
            </a:r>
          </a:p>
          <a:p>
            <a:pPr eaLnBrk="1" hangingPunct="1"/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Subtropical Underwater (ST gyre, shallow salinity maxima, derived from subduction of saltiest ST surface water) (not illustrated here)</a:t>
            </a:r>
          </a:p>
          <a:p>
            <a:pPr eaLnBrk="1" hangingPunct="1"/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Mode Waters (upper ocean, thick layers) (figure)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14DBD-55A2-4E48-9DEB-92445794E22C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8" descr="0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8229600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4515" name="Group 29"/>
          <p:cNvGrpSpPr>
            <a:grpSpLocks/>
          </p:cNvGrpSpPr>
          <p:nvPr/>
        </p:nvGrpSpPr>
        <p:grpSpPr bwMode="auto">
          <a:xfrm>
            <a:off x="1295400" y="1487488"/>
            <a:ext cx="4835525" cy="3065462"/>
            <a:chOff x="816" y="937"/>
            <a:chExt cx="3046" cy="1931"/>
          </a:xfrm>
        </p:grpSpPr>
        <p:sp>
          <p:nvSpPr>
            <p:cNvPr id="64522" name="AutoShape 13"/>
            <p:cNvSpPr>
              <a:spLocks noChangeArrowheads="1"/>
            </p:cNvSpPr>
            <p:nvPr/>
          </p:nvSpPr>
          <p:spPr bwMode="auto">
            <a:xfrm>
              <a:off x="1206" y="996"/>
              <a:ext cx="322" cy="275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3" name="AutoShape 14"/>
            <p:cNvSpPr>
              <a:spLocks noChangeArrowheads="1"/>
            </p:cNvSpPr>
            <p:nvPr/>
          </p:nvSpPr>
          <p:spPr bwMode="auto">
            <a:xfrm>
              <a:off x="1769" y="1202"/>
              <a:ext cx="322" cy="276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4" name="AutoShape 15"/>
            <p:cNvSpPr>
              <a:spLocks noChangeArrowheads="1"/>
            </p:cNvSpPr>
            <p:nvPr/>
          </p:nvSpPr>
          <p:spPr bwMode="auto">
            <a:xfrm>
              <a:off x="2172" y="1478"/>
              <a:ext cx="322" cy="275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5" name="AutoShape 16"/>
            <p:cNvSpPr>
              <a:spLocks noChangeArrowheads="1"/>
            </p:cNvSpPr>
            <p:nvPr/>
          </p:nvSpPr>
          <p:spPr bwMode="auto">
            <a:xfrm>
              <a:off x="816" y="2592"/>
              <a:ext cx="322" cy="276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6" name="AutoShape 17"/>
            <p:cNvSpPr>
              <a:spLocks noChangeArrowheads="1"/>
            </p:cNvSpPr>
            <p:nvPr/>
          </p:nvSpPr>
          <p:spPr bwMode="auto">
            <a:xfrm>
              <a:off x="3540" y="937"/>
              <a:ext cx="322" cy="275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516" name="Rectangle 18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457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(2) Intermediate water summary</a:t>
            </a:r>
          </a:p>
        </p:txBody>
      </p:sp>
      <p:sp>
        <p:nvSpPr>
          <p:cNvPr id="64517" name="Text Box 20"/>
          <p:cNvSpPr txBox="1">
            <a:spLocks noChangeArrowheads="1"/>
          </p:cNvSpPr>
          <p:nvPr/>
        </p:nvSpPr>
        <p:spPr bwMode="auto">
          <a:xfrm>
            <a:off x="605589" y="5153025"/>
            <a:ext cx="4038600" cy="156966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salinity</a:t>
            </a:r>
            <a:r>
              <a:rPr lang="en-US" dirty="0">
                <a:solidFill>
                  <a:schemeClr val="bg1"/>
                </a:solidFill>
              </a:rPr>
              <a:t>: Labrador Sea Water, North Pacific Intermediate Water, Antarctic Intermediate Water</a:t>
            </a:r>
            <a:endParaRPr lang="en-US" dirty="0"/>
          </a:p>
        </p:txBody>
      </p:sp>
      <p:sp>
        <p:nvSpPr>
          <p:cNvPr id="64518" name="Text Box 25"/>
          <p:cNvSpPr txBox="1">
            <a:spLocks noChangeArrowheads="1"/>
          </p:cNvSpPr>
          <p:nvPr/>
        </p:nvSpPr>
        <p:spPr bwMode="auto">
          <a:xfrm>
            <a:off x="5105400" y="5334000"/>
            <a:ext cx="4038600" cy="83099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salinity</a:t>
            </a:r>
            <a:r>
              <a:rPr lang="en-US" dirty="0">
                <a:solidFill>
                  <a:schemeClr val="bg1"/>
                </a:solidFill>
              </a:rPr>
              <a:t>: Mediterranean Water, Red Sea Water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F581DB-4E9B-644F-86C4-9C90001D5BDD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762000"/>
          </a:xfrm>
        </p:spPr>
        <p:txBody>
          <a:bodyPr/>
          <a:lstStyle/>
          <a:p>
            <a:r>
              <a:rPr lang="en-ZA" dirty="0" smtClean="0"/>
              <a:t>So how does it all flow?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CA7BF9-53CD-6A4F-958E-2749A629CE6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4582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 smtClean="0">
                <a:solidFill>
                  <a:schemeClr val="accent4">
                    <a:lumMod val="10000"/>
                  </a:schemeClr>
                </a:solidFill>
                <a:latin typeface="Times" charset="0"/>
              </a:rPr>
              <a:t>The world’s oceans are composed of : 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b="1" dirty="0" smtClean="0">
                <a:solidFill>
                  <a:srgbClr val="FF0000"/>
                </a:solidFill>
                <a:latin typeface="Times" charset="0"/>
              </a:rPr>
              <a:t>Gyres</a:t>
            </a:r>
            <a:r>
              <a:rPr lang="en-US" b="1" dirty="0">
                <a:solidFill>
                  <a:srgbClr val="FF0000"/>
                </a:solidFill>
                <a:latin typeface="Times" charset="0"/>
              </a:rPr>
              <a:t>, western </a:t>
            </a:r>
            <a:r>
              <a:rPr lang="en-US" b="1" dirty="0" smtClean="0">
                <a:solidFill>
                  <a:srgbClr val="FF0000"/>
                </a:solidFill>
                <a:latin typeface="Times" charset="0"/>
              </a:rPr>
              <a:t>and eastern boundary </a:t>
            </a:r>
            <a:r>
              <a:rPr lang="en-US" b="1" dirty="0">
                <a:solidFill>
                  <a:srgbClr val="FF0000"/>
                </a:solidFill>
                <a:latin typeface="Times" charset="0"/>
              </a:rPr>
              <a:t>currents, Antarctic Circumpolar Current, equatorial </a:t>
            </a:r>
            <a:r>
              <a:rPr lang="en-US" b="1" dirty="0" smtClean="0">
                <a:solidFill>
                  <a:srgbClr val="FF0000"/>
                </a:solidFill>
                <a:latin typeface="Times" charset="0"/>
              </a:rPr>
              <a:t>circulations</a:t>
            </a:r>
          </a:p>
          <a:p>
            <a:pPr algn="ctr">
              <a:spcBef>
                <a:spcPct val="50000"/>
              </a:spcBef>
              <a:defRPr/>
            </a:pPr>
            <a:endParaRPr lang="en-US" b="1" dirty="0">
              <a:solidFill>
                <a:srgbClr val="FF0000"/>
              </a:solidFill>
              <a:latin typeface="Times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b="1" dirty="0" smtClean="0">
                <a:solidFill>
                  <a:srgbClr val="FF0000"/>
                </a:solidFill>
                <a:latin typeface="Times" charset="0"/>
              </a:rPr>
              <a:t>Wind Driven and Density Driven</a:t>
            </a:r>
            <a:endParaRPr lang="en-US" b="1" dirty="0">
              <a:solidFill>
                <a:srgbClr val="FF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7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4"/>
          <p:cNvGrpSpPr>
            <a:grpSpLocks/>
          </p:cNvGrpSpPr>
          <p:nvPr/>
        </p:nvGrpSpPr>
        <p:grpSpPr bwMode="auto">
          <a:xfrm>
            <a:off x="304800" y="914400"/>
            <a:ext cx="8458200" cy="4191000"/>
            <a:chOff x="192" y="624"/>
            <a:chExt cx="3168" cy="1536"/>
          </a:xfrm>
        </p:grpSpPr>
        <p:pic>
          <p:nvPicPr>
            <p:cNvPr id="66569" name="Picture 5"/>
            <p:cNvPicPr>
              <a:picLocks noChangeAspect="1" noChangeArrowheads="1"/>
            </p:cNvPicPr>
            <p:nvPr/>
          </p:nvPicPr>
          <p:blipFill>
            <a:blip r:embed="rId3"/>
            <a:srcRect t="14911" r="1492" b="22874"/>
            <a:stretch>
              <a:fillRect/>
            </a:stretch>
          </p:blipFill>
          <p:spPr bwMode="auto">
            <a:xfrm>
              <a:off x="192" y="647"/>
              <a:ext cx="3168" cy="1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0" name="AutoShape 6"/>
            <p:cNvSpPr>
              <a:spLocks noChangeArrowheads="1"/>
            </p:cNvSpPr>
            <p:nvPr/>
          </p:nvSpPr>
          <p:spPr bwMode="auto">
            <a:xfrm>
              <a:off x="1152" y="624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1" name="AutoShape 7"/>
            <p:cNvSpPr>
              <a:spLocks noChangeArrowheads="1"/>
            </p:cNvSpPr>
            <p:nvPr/>
          </p:nvSpPr>
          <p:spPr bwMode="auto">
            <a:xfrm>
              <a:off x="960" y="1968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2" name="AutoShape 8"/>
            <p:cNvSpPr>
              <a:spLocks noChangeArrowheads="1"/>
            </p:cNvSpPr>
            <p:nvPr/>
          </p:nvSpPr>
          <p:spPr bwMode="auto">
            <a:xfrm>
              <a:off x="2064" y="1824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3" name="AutoShape 9"/>
            <p:cNvSpPr>
              <a:spLocks noChangeArrowheads="1"/>
            </p:cNvSpPr>
            <p:nvPr/>
          </p:nvSpPr>
          <p:spPr bwMode="auto">
            <a:xfrm>
              <a:off x="2304" y="1968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563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(3, 4) Deep water partial summary</a:t>
            </a:r>
          </a:p>
        </p:txBody>
      </p:sp>
      <p:sp>
        <p:nvSpPr>
          <p:cNvPr id="66564" name="Text Box 21"/>
          <p:cNvSpPr txBox="1">
            <a:spLocks noChangeArrowheads="1"/>
          </p:cNvSpPr>
          <p:nvPr/>
        </p:nvSpPr>
        <p:spPr bwMode="auto">
          <a:xfrm>
            <a:off x="4648200" y="5410200"/>
            <a:ext cx="3962400" cy="1006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Lucida Sans" pitchFamily="-102" charset="0"/>
              </a:rPr>
              <a:t>(4) Antarctic Bottom Water in Weddell, Ross Seas and Adelie Coast</a:t>
            </a:r>
            <a:endParaRPr lang="en-US" sz="2000" b="1">
              <a:latin typeface="Lucida Sans" pitchFamily="-102" charset="0"/>
            </a:endParaRPr>
          </a:p>
        </p:txBody>
      </p:sp>
      <p:sp>
        <p:nvSpPr>
          <p:cNvPr id="66565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3581400" cy="1006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Lucida Sans" pitchFamily="-102" charset="0"/>
              </a:rPr>
              <a:t>(3) Nordic Seas Overflow waters, contributing to NADW</a:t>
            </a:r>
            <a:endParaRPr lang="en-US" sz="2000" b="1">
              <a:latin typeface="Lucida Sans" pitchFamily="-10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 l="5989" t="11110" b="16666"/>
          <a:stretch>
            <a:fillRect/>
          </a:stretch>
        </p:blipFill>
        <p:spPr bwMode="auto">
          <a:xfrm>
            <a:off x="457200" y="762000"/>
            <a:ext cx="59785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5181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161616"/>
                </a:solidFill>
                <a:latin typeface="+mn-lt"/>
              </a:rPr>
              <a:t>Atlantic Salinity (south-north section)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1524000" y="6400800"/>
            <a:ext cx="838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30°S</a:t>
            </a: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3962400" y="6400800"/>
            <a:ext cx="838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24°N</a:t>
            </a:r>
            <a:endParaRPr lang="en-US" i="1">
              <a:latin typeface="Times" charset="0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 flipV="1">
            <a:off x="4343400" y="1143000"/>
            <a:ext cx="0" cy="495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V="1">
            <a:off x="2133600" y="1143000"/>
            <a:ext cx="0" cy="495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664" name="Picture 8"/>
          <p:cNvPicPr>
            <a:picLocks noChangeAspect="1" noChangeArrowheads="1"/>
          </p:cNvPicPr>
          <p:nvPr/>
        </p:nvPicPr>
        <p:blipFill>
          <a:blip r:embed="rId4"/>
          <a:srcRect l="10823" t="68182" r="65646" b="7545"/>
          <a:stretch>
            <a:fillRect/>
          </a:stretch>
        </p:blipFill>
        <p:spPr bwMode="auto">
          <a:xfrm>
            <a:off x="8288338" y="0"/>
            <a:ext cx="855662" cy="1143000"/>
          </a:xfrm>
          <a:prstGeom prst="rect">
            <a:avLst/>
          </a:prstGeom>
          <a:noFill/>
          <a:ln w="38100">
            <a:solidFill>
              <a:srgbClr val="800080"/>
            </a:solidFill>
            <a:miter lim="800000"/>
            <a:headEnd/>
            <a:tailEnd/>
          </a:ln>
        </p:spPr>
      </p:pic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6629400" y="3733800"/>
            <a:ext cx="2514600" cy="1082675"/>
          </a:xfrm>
          <a:prstGeom prst="rect">
            <a:avLst/>
          </a:prstGeom>
          <a:solidFill>
            <a:srgbClr val="FFCC00"/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i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(3) High salinity</a:t>
            </a:r>
          </a:p>
          <a:p>
            <a:pPr>
              <a:spcBef>
                <a:spcPct val="50000"/>
              </a:spcBef>
              <a:defRPr/>
            </a:pPr>
            <a:r>
              <a:rPr lang="en-US" sz="1800" b="1" i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North Atlantic Deep Water</a:t>
            </a:r>
            <a:endParaRPr lang="en-US" b="1" i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sp>
        <p:nvSpPr>
          <p:cNvPr id="125962" name="Text Box 10"/>
          <p:cNvSpPr txBox="1">
            <a:spLocks noChangeArrowheads="1"/>
          </p:cNvSpPr>
          <p:nvPr/>
        </p:nvSpPr>
        <p:spPr bwMode="auto">
          <a:xfrm>
            <a:off x="6629400" y="6207125"/>
            <a:ext cx="2514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i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(4) Low salinity Antarctic bottom water</a:t>
            </a:r>
            <a:endParaRPr lang="en-US" b="1" i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70667" name="AutoShape 11"/>
          <p:cNvSpPr>
            <a:spLocks noChangeArrowheads="1"/>
          </p:cNvSpPr>
          <p:nvPr/>
        </p:nvSpPr>
        <p:spPr bwMode="auto">
          <a:xfrm>
            <a:off x="1828800" y="4495800"/>
            <a:ext cx="1066800" cy="3048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0000FF"/>
          </a:solidFill>
          <a:ln w="9525">
            <a:solidFill>
              <a:srgbClr val="660033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8" name="AutoShape 12"/>
          <p:cNvSpPr>
            <a:spLocks noChangeArrowheads="1"/>
          </p:cNvSpPr>
          <p:nvPr/>
        </p:nvSpPr>
        <p:spPr bwMode="auto">
          <a:xfrm>
            <a:off x="1981200" y="1905000"/>
            <a:ext cx="1066800" cy="3048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0000FF"/>
          </a:solidFill>
          <a:ln w="9525">
            <a:solidFill>
              <a:srgbClr val="660033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3124200" y="3505200"/>
            <a:ext cx="1066800" cy="304800"/>
          </a:xfrm>
          <a:prstGeom prst="lef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rgbClr val="660033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670" name="Group 16"/>
          <p:cNvGrpSpPr>
            <a:grpSpLocks/>
          </p:cNvGrpSpPr>
          <p:nvPr/>
        </p:nvGrpSpPr>
        <p:grpSpPr bwMode="auto">
          <a:xfrm>
            <a:off x="6629400" y="4876800"/>
            <a:ext cx="2514600" cy="1219200"/>
            <a:chOff x="192" y="624"/>
            <a:chExt cx="3168" cy="1536"/>
          </a:xfrm>
        </p:grpSpPr>
        <p:pic>
          <p:nvPicPr>
            <p:cNvPr id="70686" name="Picture 17"/>
            <p:cNvPicPr>
              <a:picLocks noChangeAspect="1" noChangeArrowheads="1"/>
            </p:cNvPicPr>
            <p:nvPr/>
          </p:nvPicPr>
          <p:blipFill>
            <a:blip r:embed="rId5"/>
            <a:srcRect t="14911" r="1492" b="22874"/>
            <a:stretch>
              <a:fillRect/>
            </a:stretch>
          </p:blipFill>
          <p:spPr bwMode="auto">
            <a:xfrm>
              <a:off x="192" y="647"/>
              <a:ext cx="3168" cy="1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87" name="AutoShape 18"/>
            <p:cNvSpPr>
              <a:spLocks noChangeArrowheads="1"/>
            </p:cNvSpPr>
            <p:nvPr/>
          </p:nvSpPr>
          <p:spPr bwMode="auto">
            <a:xfrm>
              <a:off x="1152" y="624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8" name="AutoShape 19"/>
            <p:cNvSpPr>
              <a:spLocks noChangeArrowheads="1"/>
            </p:cNvSpPr>
            <p:nvPr/>
          </p:nvSpPr>
          <p:spPr bwMode="auto">
            <a:xfrm>
              <a:off x="960" y="1968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9" name="AutoShape 20"/>
            <p:cNvSpPr>
              <a:spLocks noChangeArrowheads="1"/>
            </p:cNvSpPr>
            <p:nvPr/>
          </p:nvSpPr>
          <p:spPr bwMode="auto">
            <a:xfrm>
              <a:off x="2064" y="1824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90" name="AutoShape 21"/>
            <p:cNvSpPr>
              <a:spLocks noChangeArrowheads="1"/>
            </p:cNvSpPr>
            <p:nvPr/>
          </p:nvSpPr>
          <p:spPr bwMode="auto">
            <a:xfrm>
              <a:off x="2304" y="1968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671" name="Group 22"/>
          <p:cNvGrpSpPr>
            <a:grpSpLocks/>
          </p:cNvGrpSpPr>
          <p:nvPr/>
        </p:nvGrpSpPr>
        <p:grpSpPr bwMode="auto">
          <a:xfrm>
            <a:off x="6629400" y="2286000"/>
            <a:ext cx="2514600" cy="1230313"/>
            <a:chOff x="240" y="384"/>
            <a:chExt cx="3120" cy="1639"/>
          </a:xfrm>
        </p:grpSpPr>
        <p:pic>
          <p:nvPicPr>
            <p:cNvPr id="70680" name="Picture 23"/>
            <p:cNvPicPr>
              <a:picLocks noChangeAspect="1" noChangeArrowheads="1"/>
            </p:cNvPicPr>
            <p:nvPr/>
          </p:nvPicPr>
          <p:blipFill>
            <a:blip r:embed="rId6"/>
            <a:srcRect l="3120" t="18219" r="4826" b="18219"/>
            <a:stretch>
              <a:fillRect/>
            </a:stretch>
          </p:blipFill>
          <p:spPr bwMode="auto">
            <a:xfrm>
              <a:off x="240" y="384"/>
              <a:ext cx="3120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81" name="AutoShape 24"/>
            <p:cNvSpPr>
              <a:spLocks noChangeArrowheads="1"/>
            </p:cNvSpPr>
            <p:nvPr/>
          </p:nvSpPr>
          <p:spPr bwMode="auto">
            <a:xfrm>
              <a:off x="816" y="57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2" name="AutoShape 25"/>
            <p:cNvSpPr>
              <a:spLocks noChangeArrowheads="1"/>
            </p:cNvSpPr>
            <p:nvPr/>
          </p:nvSpPr>
          <p:spPr bwMode="auto">
            <a:xfrm>
              <a:off x="1152" y="720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3" name="AutoShape 26"/>
            <p:cNvSpPr>
              <a:spLocks noChangeArrowheads="1"/>
            </p:cNvSpPr>
            <p:nvPr/>
          </p:nvSpPr>
          <p:spPr bwMode="auto">
            <a:xfrm>
              <a:off x="1392" y="912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4" name="AutoShape 27"/>
            <p:cNvSpPr>
              <a:spLocks noChangeArrowheads="1"/>
            </p:cNvSpPr>
            <p:nvPr/>
          </p:nvSpPr>
          <p:spPr bwMode="auto">
            <a:xfrm>
              <a:off x="624" y="1584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85" name="AutoShape 28"/>
            <p:cNvSpPr>
              <a:spLocks noChangeArrowheads="1"/>
            </p:cNvSpPr>
            <p:nvPr/>
          </p:nvSpPr>
          <p:spPr bwMode="auto">
            <a:xfrm>
              <a:off x="2208" y="535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0303"/>
            </a:solidFill>
            <a:ln w="9525">
              <a:solidFill>
                <a:srgbClr val="FF0303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5981" name="Text Box 29"/>
          <p:cNvSpPr txBox="1">
            <a:spLocks noChangeArrowheads="1"/>
          </p:cNvSpPr>
          <p:nvPr/>
        </p:nvSpPr>
        <p:spPr bwMode="auto">
          <a:xfrm>
            <a:off x="6629400" y="1295400"/>
            <a:ext cx="2514600" cy="9255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i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" charset="0"/>
              </a:rPr>
              <a:t>(2) Low salinity Antarctic intermediate water</a:t>
            </a:r>
            <a:endParaRPr lang="en-US" b="1" i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sp>
        <p:nvSpPr>
          <p:cNvPr id="125982" name="Text Box 30"/>
          <p:cNvSpPr txBox="1">
            <a:spLocks noChangeArrowheads="1"/>
          </p:cNvSpPr>
          <p:nvPr/>
        </p:nvSpPr>
        <p:spPr bwMode="auto">
          <a:xfrm>
            <a:off x="5638800" y="381000"/>
            <a:ext cx="2514600" cy="669925"/>
          </a:xfrm>
          <a:prstGeom prst="rect">
            <a:avLst/>
          </a:prstGeom>
          <a:solidFill>
            <a:srgbClr val="FFCC00"/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i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(1) surface waters (ventilated thermocline)</a:t>
            </a:r>
            <a:endParaRPr lang="en-US" b="1" i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sp>
        <p:nvSpPr>
          <p:cNvPr id="70674" name="Text Box 31"/>
          <p:cNvSpPr txBox="1">
            <a:spLocks noChangeArrowheads="1"/>
          </p:cNvSpPr>
          <p:nvPr/>
        </p:nvSpPr>
        <p:spPr bwMode="auto">
          <a:xfrm>
            <a:off x="2286000" y="1143000"/>
            <a:ext cx="609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(1)</a:t>
            </a:r>
            <a:endParaRPr lang="en-US"/>
          </a:p>
        </p:txBody>
      </p:sp>
      <p:sp>
        <p:nvSpPr>
          <p:cNvPr id="70675" name="Text Box 32"/>
          <p:cNvSpPr txBox="1">
            <a:spLocks noChangeArrowheads="1"/>
          </p:cNvSpPr>
          <p:nvPr/>
        </p:nvSpPr>
        <p:spPr bwMode="auto">
          <a:xfrm>
            <a:off x="3200400" y="1828800"/>
            <a:ext cx="609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(2)</a:t>
            </a:r>
            <a:endParaRPr lang="en-US"/>
          </a:p>
        </p:txBody>
      </p:sp>
      <p:sp>
        <p:nvSpPr>
          <p:cNvPr id="70676" name="Text Box 33"/>
          <p:cNvSpPr txBox="1">
            <a:spLocks noChangeArrowheads="1"/>
          </p:cNvSpPr>
          <p:nvPr/>
        </p:nvSpPr>
        <p:spPr bwMode="auto">
          <a:xfrm>
            <a:off x="2514600" y="3429000"/>
            <a:ext cx="609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(3)</a:t>
            </a:r>
            <a:endParaRPr lang="en-US"/>
          </a:p>
        </p:txBody>
      </p:sp>
      <p:sp>
        <p:nvSpPr>
          <p:cNvPr id="70677" name="Text Box 34"/>
          <p:cNvSpPr txBox="1">
            <a:spLocks noChangeArrowheads="1"/>
          </p:cNvSpPr>
          <p:nvPr/>
        </p:nvSpPr>
        <p:spPr bwMode="auto">
          <a:xfrm>
            <a:off x="2971800" y="4572000"/>
            <a:ext cx="6096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(4)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4F7B35-AB8F-9540-8552-2C52BCEDD857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838200" y="3429000"/>
            <a:ext cx="525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-107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-107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fr-FR" altLang="en-US" sz="2000" b="1" i="1" u="sng"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22604" y="122293"/>
            <a:ext cx="8588141" cy="6011944"/>
            <a:chOff x="498226" y="57958"/>
            <a:chExt cx="8588141" cy="6011944"/>
          </a:xfrm>
        </p:grpSpPr>
        <p:pic>
          <p:nvPicPr>
            <p:cNvPr id="11297" name="Picture 24" descr="cir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5" b="12529"/>
            <a:stretch>
              <a:fillRect/>
            </a:stretch>
          </p:blipFill>
          <p:spPr bwMode="auto">
            <a:xfrm>
              <a:off x="498226" y="638121"/>
              <a:ext cx="8588141" cy="5431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98" name="Text Box 26"/>
            <p:cNvSpPr txBox="1">
              <a:spLocks noChangeArrowheads="1"/>
            </p:cNvSpPr>
            <p:nvPr/>
          </p:nvSpPr>
          <p:spPr bwMode="auto">
            <a:xfrm>
              <a:off x="1492718" y="57958"/>
              <a:ext cx="7346482" cy="60433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-107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1" i="1" dirty="0">
                  <a:solidFill>
                    <a:schemeClr val="bg1"/>
                  </a:solidFill>
                  <a:latin typeface="Arial" charset="0"/>
                </a:rPr>
                <a:t>The Shallow, Swift Wind-driven Circulation</a:t>
              </a:r>
            </a:p>
          </p:txBody>
        </p:sp>
      </p:grpSp>
      <p:sp>
        <p:nvSpPr>
          <p:cNvPr id="11270" name="Line 40"/>
          <p:cNvSpPr>
            <a:spLocks noChangeShapeType="1"/>
          </p:cNvSpPr>
          <p:nvPr/>
        </p:nvSpPr>
        <p:spPr bwMode="auto">
          <a:xfrm>
            <a:off x="5775878" y="5108435"/>
            <a:ext cx="160441" cy="1669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11271" name="Line 41"/>
          <p:cNvSpPr>
            <a:spLocks noChangeShapeType="1"/>
          </p:cNvSpPr>
          <p:nvPr/>
        </p:nvSpPr>
        <p:spPr bwMode="auto">
          <a:xfrm flipV="1">
            <a:off x="3048380" y="4941478"/>
            <a:ext cx="80221" cy="333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11272" name="Line 42"/>
          <p:cNvSpPr>
            <a:spLocks noChangeShapeType="1"/>
          </p:cNvSpPr>
          <p:nvPr/>
        </p:nvSpPr>
        <p:spPr bwMode="auto">
          <a:xfrm flipH="1">
            <a:off x="4171467" y="5859739"/>
            <a:ext cx="401103" cy="25043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11292" name="Line 66"/>
          <p:cNvSpPr>
            <a:spLocks noChangeShapeType="1"/>
          </p:cNvSpPr>
          <p:nvPr/>
        </p:nvSpPr>
        <p:spPr bwMode="auto">
          <a:xfrm>
            <a:off x="5775878" y="5191913"/>
            <a:ext cx="160441" cy="1669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59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ea typeface="ＭＳ Ｐゴシック" pitchFamily="-102" charset="-128"/>
                <a:cs typeface="ＭＳ Ｐゴシック" pitchFamily="-102" charset="-128"/>
              </a:rPr>
              <a:t>Schematics of the overturn: based on water mass concepts and quantitative estimates of overturning transport</a:t>
            </a:r>
            <a:br>
              <a:rPr lang="en-US" sz="2000" dirty="0" smtClean="0">
                <a:ea typeface="ＭＳ Ｐゴシック" pitchFamily="-102" charset="-128"/>
                <a:cs typeface="ＭＳ Ｐゴシック" pitchFamily="-102" charset="-128"/>
              </a:rPr>
            </a:br>
            <a:r>
              <a:rPr lang="en-US" sz="2000" dirty="0" smtClean="0">
                <a:ea typeface="ＭＳ Ｐゴシック" pitchFamily="-102" charset="-128"/>
                <a:cs typeface="ＭＳ Ｐゴシック" pitchFamily="-102" charset="-128"/>
              </a:rPr>
              <a:t/>
            </a:r>
            <a:br>
              <a:rPr lang="en-US" sz="2000" dirty="0" smtClean="0">
                <a:ea typeface="ＭＳ Ｐゴシック" pitchFamily="-102" charset="-128"/>
                <a:cs typeface="ＭＳ Ｐゴシック" pitchFamily="-102" charset="-128"/>
              </a:rPr>
            </a:br>
            <a:r>
              <a:rPr lang="en-US" sz="2000" dirty="0" err="1" smtClean="0">
                <a:ea typeface="ＭＳ Ｐゴシック" pitchFamily="-102" charset="-128"/>
                <a:cs typeface="ＭＳ Ｐゴシック" pitchFamily="-102" charset="-128"/>
              </a:rPr>
              <a:t>Broecker</a:t>
            </a:r>
            <a:r>
              <a:rPr lang="en-US" sz="2000" dirty="0" smtClean="0">
                <a:ea typeface="ＭＳ Ｐゴシック" pitchFamily="-102" charset="-128"/>
                <a:cs typeface="ＭＳ Ｐゴシック" pitchFamily="-102" charset="-128"/>
              </a:rPr>
              <a:t> “conveyor belt”</a:t>
            </a:r>
          </a:p>
        </p:txBody>
      </p:sp>
      <p:pic>
        <p:nvPicPr>
          <p:cNvPr id="50179" name="Picture 2" descr="fig14.10_broecker_redraw_DPO.pdf"/>
          <p:cNvPicPr>
            <a:picLocks noChangeAspect="1"/>
          </p:cNvPicPr>
          <p:nvPr/>
        </p:nvPicPr>
        <p:blipFill>
          <a:blip r:embed="rId2"/>
          <a:srcRect l="19167" t="23177" r="19167" b="15021"/>
          <a:stretch>
            <a:fillRect/>
          </a:stretch>
        </p:blipFill>
        <p:spPr bwMode="auto">
          <a:xfrm>
            <a:off x="914400" y="1676398"/>
            <a:ext cx="6934200" cy="4497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304800" y="6091535"/>
            <a:ext cx="944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61616"/>
                </a:solidFill>
              </a:rPr>
              <a:t>Simplification of NADW global overturning circulation </a:t>
            </a:r>
            <a:r>
              <a:rPr lang="en-US" dirty="0" smtClean="0">
                <a:solidFill>
                  <a:srgbClr val="161616"/>
                </a:solidFill>
              </a:rPr>
              <a:t>ALONE</a:t>
            </a:r>
            <a:endParaRPr lang="en-US" dirty="0">
              <a:solidFill>
                <a:srgbClr val="161616"/>
              </a:solidFill>
            </a:endParaRPr>
          </a:p>
        </p:txBody>
      </p:sp>
      <p:sp>
        <p:nvSpPr>
          <p:cNvPr id="8" name="Text Box 57"/>
          <p:cNvSpPr txBox="1">
            <a:spLocks noChangeArrowheads="1"/>
          </p:cNvSpPr>
          <p:nvPr/>
        </p:nvSpPr>
        <p:spPr bwMode="auto">
          <a:xfrm>
            <a:off x="762000" y="1269600"/>
            <a:ext cx="5936319" cy="39652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-107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-107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-107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-107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Arial" charset="0"/>
              </a:rPr>
              <a:t>The Slow,  Deep Thermohaline Circulation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Global overturning schematic</a:t>
            </a:r>
          </a:p>
        </p:txBody>
      </p:sp>
      <p:pic>
        <p:nvPicPr>
          <p:cNvPr id="51203" name="Picture 2" descr="fig14.11a_globaloverturning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25976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228600" y="5715000"/>
            <a:ext cx="8915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61616"/>
                </a:solidFill>
              </a:rPr>
              <a:t>More complete view based on major water mass transformations and quantitative overturning transports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DEC6D-D791-E643-97DA-A1860495F67C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2" charset="-128"/>
                <a:cs typeface="ＭＳ Ｐゴシック" pitchFamily="-102" charset="-128"/>
              </a:rPr>
              <a:t>Upper ocean circulation</a:t>
            </a:r>
          </a:p>
        </p:txBody>
      </p:sp>
      <p:pic>
        <p:nvPicPr>
          <p:cNvPr id="17412" name="Picture 6" descr="fig14.1_UpperOceanCurrentMap_DPO.pdf"/>
          <p:cNvPicPr>
            <a:picLocks noChangeAspect="1"/>
          </p:cNvPicPr>
          <p:nvPr/>
        </p:nvPicPr>
        <p:blipFill>
          <a:blip r:embed="rId3"/>
          <a:srcRect l="4167" t="28889" r="5556" b="29630"/>
          <a:stretch>
            <a:fillRect/>
          </a:stretch>
        </p:blipFill>
        <p:spPr bwMode="auto">
          <a:xfrm>
            <a:off x="0" y="685800"/>
            <a:ext cx="9021763" cy="5181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0E77FB-5854-914C-B1B0-14B042F87314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5806" y="45720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2" charset="-128"/>
                <a:cs typeface="ＭＳ Ｐゴシック" pitchFamily="-102" charset="-128"/>
              </a:rPr>
              <a:t>Absolute surface height, related to surface geostrophic velocity</a:t>
            </a:r>
          </a:p>
        </p:txBody>
      </p:sp>
      <p:pic>
        <p:nvPicPr>
          <p:cNvPr id="19460" name="Picture 7" descr="fig14.2b_maximenko_surfvel_JTECH2009.png"/>
          <p:cNvPicPr>
            <a:picLocks noChangeAspect="1"/>
          </p:cNvPicPr>
          <p:nvPr/>
        </p:nvPicPr>
        <p:blipFill>
          <a:blip r:embed="rId3"/>
          <a:srcRect l="4163" t="20833" r="4250" b="19444"/>
          <a:stretch>
            <a:fillRect/>
          </a:stretch>
        </p:blipFill>
        <p:spPr bwMode="auto">
          <a:xfrm>
            <a:off x="100013" y="1600200"/>
            <a:ext cx="904398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E6E4E-D206-244B-984B-7B3694155EEC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200 and 1000 dbar circulation rel. to 2000 dbar</a:t>
            </a:r>
          </a:p>
        </p:txBody>
      </p:sp>
      <p:pic>
        <p:nvPicPr>
          <p:cNvPr id="21507" name="Picture 3" descr="fig14.3a_roemmich_argo2002000_pio200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675957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 descr="fig14.3b_roemmich_10002000_pio200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1400"/>
            <a:ext cx="6715125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Box 6"/>
          <p:cNvSpPr txBox="1">
            <a:spLocks noChangeArrowheads="1"/>
          </p:cNvSpPr>
          <p:nvPr/>
        </p:nvSpPr>
        <p:spPr bwMode="auto">
          <a:xfrm>
            <a:off x="6934200" y="1371600"/>
            <a:ext cx="19050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61616"/>
                </a:solidFill>
              </a:rPr>
              <a:t>Shrinkage of strong part of ST gyres to west and pole (into the WBC)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eaLnBrk="1" hangingPunct="1"/>
            <a:r>
              <a:rPr lang="en-US" sz="2000">
                <a:ea typeface="ＭＳ Ｐゴシック" pitchFamily="-102" charset="-128"/>
                <a:cs typeface="ＭＳ Ｐゴシック" pitchFamily="-102" charset="-128"/>
              </a:rPr>
              <a:t>Circulation at 4000 dbar (adjusted steric height)</a:t>
            </a:r>
          </a:p>
        </p:txBody>
      </p:sp>
      <p:sp>
        <p:nvSpPr>
          <p:cNvPr id="26627" name="Text Box 16"/>
          <p:cNvSpPr txBox="1">
            <a:spLocks noChangeArrowheads="1"/>
          </p:cNvSpPr>
          <p:nvPr/>
        </p:nvSpPr>
        <p:spPr bwMode="auto">
          <a:xfrm>
            <a:off x="0" y="5181600"/>
            <a:ext cx="8763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161616"/>
                </a:solidFill>
              </a:rPr>
              <a:t>Below depth of NADW in S. Atlantic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161616"/>
                </a:solidFill>
              </a:rPr>
              <a:t>Dominated by topography. Deep Western Boundary Currents, deep cyclonic flows in some isolated basins</a:t>
            </a:r>
          </a:p>
        </p:txBody>
      </p:sp>
      <p:grpSp>
        <p:nvGrpSpPr>
          <p:cNvPr id="26628" name="Group 18"/>
          <p:cNvGrpSpPr>
            <a:grpSpLocks/>
          </p:cNvGrpSpPr>
          <p:nvPr/>
        </p:nvGrpSpPr>
        <p:grpSpPr bwMode="auto">
          <a:xfrm>
            <a:off x="0" y="381000"/>
            <a:ext cx="9380538" cy="4953000"/>
            <a:chOff x="0" y="609600"/>
            <a:chExt cx="9380538" cy="4953000"/>
          </a:xfrm>
        </p:grpSpPr>
        <p:grpSp>
          <p:nvGrpSpPr>
            <p:cNvPr id="26633" name="Group 15"/>
            <p:cNvGrpSpPr>
              <a:grpSpLocks/>
            </p:cNvGrpSpPr>
            <p:nvPr/>
          </p:nvGrpSpPr>
          <p:grpSpPr bwMode="auto">
            <a:xfrm>
              <a:off x="0" y="609600"/>
              <a:ext cx="9380538" cy="4953000"/>
              <a:chOff x="-5" y="672"/>
              <a:chExt cx="5909" cy="3120"/>
            </a:xfrm>
          </p:grpSpPr>
          <p:pic>
            <p:nvPicPr>
              <p:cNvPr id="26640" name="Picture 5" descr="indian_fig5_circ_4000dbar"/>
              <p:cNvPicPr>
                <a:picLocks noChangeAspect="1" noChangeArrowheads="1"/>
              </p:cNvPicPr>
              <p:nvPr/>
            </p:nvPicPr>
            <p:blipFill>
              <a:blip r:embed="rId3"/>
              <a:srcRect t="-6157"/>
              <a:stretch>
                <a:fillRect/>
              </a:stretch>
            </p:blipFill>
            <p:spPr bwMode="auto">
              <a:xfrm>
                <a:off x="1056" y="1392"/>
                <a:ext cx="2541" cy="2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1" name="Picture 6" descr="atl4000_4500"/>
              <p:cNvPicPr>
                <a:picLocks noChangeAspect="1" noChangeArrowheads="1"/>
              </p:cNvPicPr>
              <p:nvPr/>
            </p:nvPicPr>
            <p:blipFill>
              <a:blip r:embed="rId4"/>
              <a:srcRect l="8147" t="51195" r="30724" b="23982"/>
              <a:stretch>
                <a:fillRect/>
              </a:stretch>
            </p:blipFill>
            <p:spPr bwMode="auto">
              <a:xfrm rot="5383329">
                <a:off x="-678" y="1441"/>
                <a:ext cx="2881" cy="1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2" name="Picture 7" descr="pac4000dbar"/>
              <p:cNvPicPr>
                <a:picLocks noChangeAspect="1" noChangeArrowheads="1"/>
              </p:cNvPicPr>
              <p:nvPr/>
            </p:nvPicPr>
            <p:blipFill>
              <a:blip r:embed="rId5"/>
              <a:srcRect l="16223" t="8434" r="6792" b="27626"/>
              <a:stretch>
                <a:fillRect/>
              </a:stretch>
            </p:blipFill>
            <p:spPr bwMode="auto">
              <a:xfrm>
                <a:off x="2976" y="672"/>
                <a:ext cx="2928" cy="3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643" name="Text Box 8"/>
              <p:cNvSpPr txBox="1">
                <a:spLocks noChangeArrowheads="1"/>
              </p:cNvSpPr>
              <p:nvPr/>
            </p:nvSpPr>
            <p:spPr bwMode="auto">
              <a:xfrm>
                <a:off x="1776" y="3504"/>
                <a:ext cx="1008" cy="28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FF0906"/>
                    </a:solidFill>
                  </a:rPr>
                  <a:t>4000 dbar</a:t>
                </a:r>
                <a:endParaRPr lang="en-US"/>
              </a:p>
            </p:txBody>
          </p:sp>
        </p:grpSp>
        <p:sp>
          <p:nvSpPr>
            <p:cNvPr id="26634" name="Freeform 17"/>
            <p:cNvSpPr>
              <a:spLocks/>
            </p:cNvSpPr>
            <p:nvPr/>
          </p:nvSpPr>
          <p:spPr bwMode="auto">
            <a:xfrm>
              <a:off x="5435600" y="1828800"/>
              <a:ext cx="1382713" cy="2794000"/>
            </a:xfrm>
            <a:custGeom>
              <a:avLst/>
              <a:gdLst>
                <a:gd name="T0" fmla="*/ 2147483647 w 871"/>
                <a:gd name="T1" fmla="*/ 2147483647 h 1760"/>
                <a:gd name="T2" fmla="*/ 2147483647 w 871"/>
                <a:gd name="T3" fmla="*/ 2147483647 h 1760"/>
                <a:gd name="T4" fmla="*/ 2147483647 w 871"/>
                <a:gd name="T5" fmla="*/ 2147483647 h 1760"/>
                <a:gd name="T6" fmla="*/ 2147483647 w 871"/>
                <a:gd name="T7" fmla="*/ 2147483647 h 1760"/>
                <a:gd name="T8" fmla="*/ 2147483647 w 871"/>
                <a:gd name="T9" fmla="*/ 2147483647 h 1760"/>
                <a:gd name="T10" fmla="*/ 2147483647 w 871"/>
                <a:gd name="T11" fmla="*/ 2147483647 h 1760"/>
                <a:gd name="T12" fmla="*/ 2147483647 w 871"/>
                <a:gd name="T13" fmla="*/ 2147483647 h 1760"/>
                <a:gd name="T14" fmla="*/ 2147483647 w 871"/>
                <a:gd name="T15" fmla="*/ 2147483647 h 1760"/>
                <a:gd name="T16" fmla="*/ 2147483647 w 871"/>
                <a:gd name="T17" fmla="*/ 2147483647 h 1760"/>
                <a:gd name="T18" fmla="*/ 2147483647 w 871"/>
                <a:gd name="T19" fmla="*/ 2147483647 h 1760"/>
                <a:gd name="T20" fmla="*/ 2147483647 w 871"/>
                <a:gd name="T21" fmla="*/ 2147483647 h 1760"/>
                <a:gd name="T22" fmla="*/ 2147483647 w 871"/>
                <a:gd name="T23" fmla="*/ 2147483647 h 1760"/>
                <a:gd name="T24" fmla="*/ 2147483647 w 871"/>
                <a:gd name="T25" fmla="*/ 2147483647 h 1760"/>
                <a:gd name="T26" fmla="*/ 2147483647 w 871"/>
                <a:gd name="T27" fmla="*/ 2147483647 h 1760"/>
                <a:gd name="T28" fmla="*/ 2147483647 w 871"/>
                <a:gd name="T29" fmla="*/ 2147483647 h 1760"/>
                <a:gd name="T30" fmla="*/ 2147483647 w 871"/>
                <a:gd name="T31" fmla="*/ 2147483647 h 1760"/>
                <a:gd name="T32" fmla="*/ 2147483647 w 871"/>
                <a:gd name="T33" fmla="*/ 2147483647 h 1760"/>
                <a:gd name="T34" fmla="*/ 2147483647 w 871"/>
                <a:gd name="T35" fmla="*/ 2147483647 h 1760"/>
                <a:gd name="T36" fmla="*/ 2147483647 w 871"/>
                <a:gd name="T37" fmla="*/ 2147483647 h 1760"/>
                <a:gd name="T38" fmla="*/ 2147483647 w 871"/>
                <a:gd name="T39" fmla="*/ 2147483647 h 1760"/>
                <a:gd name="T40" fmla="*/ 2147483647 w 871"/>
                <a:gd name="T41" fmla="*/ 2147483647 h 1760"/>
                <a:gd name="T42" fmla="*/ 2147483647 w 871"/>
                <a:gd name="T43" fmla="*/ 2147483647 h 1760"/>
                <a:gd name="T44" fmla="*/ 2147483647 w 871"/>
                <a:gd name="T45" fmla="*/ 2147483647 h 1760"/>
                <a:gd name="T46" fmla="*/ 2147483647 w 871"/>
                <a:gd name="T47" fmla="*/ 2147483647 h 1760"/>
                <a:gd name="T48" fmla="*/ 2147483647 w 871"/>
                <a:gd name="T49" fmla="*/ 2147483647 h 1760"/>
                <a:gd name="T50" fmla="*/ 2147483647 w 871"/>
                <a:gd name="T51" fmla="*/ 0 h 17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71"/>
                <a:gd name="T79" fmla="*/ 0 h 1760"/>
                <a:gd name="T80" fmla="*/ 871 w 871"/>
                <a:gd name="T81" fmla="*/ 1760 h 176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71" h="1760">
                  <a:moveTo>
                    <a:pt x="693" y="1760"/>
                  </a:moveTo>
                  <a:cubicBezTo>
                    <a:pt x="696" y="1735"/>
                    <a:pt x="693" y="1708"/>
                    <a:pt x="704" y="1685"/>
                  </a:cubicBezTo>
                  <a:cubicBezTo>
                    <a:pt x="709" y="1673"/>
                    <a:pt x="726" y="1673"/>
                    <a:pt x="736" y="1664"/>
                  </a:cubicBezTo>
                  <a:cubicBezTo>
                    <a:pt x="745" y="1654"/>
                    <a:pt x="747" y="1640"/>
                    <a:pt x="757" y="1632"/>
                  </a:cubicBezTo>
                  <a:cubicBezTo>
                    <a:pt x="766" y="1624"/>
                    <a:pt x="838" y="1594"/>
                    <a:pt x="853" y="1589"/>
                  </a:cubicBezTo>
                  <a:cubicBezTo>
                    <a:pt x="871" y="1536"/>
                    <a:pt x="852" y="1495"/>
                    <a:pt x="800" y="1472"/>
                  </a:cubicBezTo>
                  <a:cubicBezTo>
                    <a:pt x="779" y="1463"/>
                    <a:pt x="736" y="1451"/>
                    <a:pt x="736" y="1451"/>
                  </a:cubicBezTo>
                  <a:cubicBezTo>
                    <a:pt x="721" y="1436"/>
                    <a:pt x="690" y="1428"/>
                    <a:pt x="693" y="1408"/>
                  </a:cubicBezTo>
                  <a:cubicBezTo>
                    <a:pt x="696" y="1372"/>
                    <a:pt x="698" y="1336"/>
                    <a:pt x="704" y="1301"/>
                  </a:cubicBezTo>
                  <a:cubicBezTo>
                    <a:pt x="712" y="1246"/>
                    <a:pt x="732" y="1275"/>
                    <a:pt x="757" y="1205"/>
                  </a:cubicBezTo>
                  <a:cubicBezTo>
                    <a:pt x="775" y="1152"/>
                    <a:pt x="766" y="1184"/>
                    <a:pt x="779" y="1109"/>
                  </a:cubicBezTo>
                  <a:cubicBezTo>
                    <a:pt x="775" y="1073"/>
                    <a:pt x="780" y="1036"/>
                    <a:pt x="768" y="1003"/>
                  </a:cubicBezTo>
                  <a:cubicBezTo>
                    <a:pt x="764" y="992"/>
                    <a:pt x="746" y="997"/>
                    <a:pt x="736" y="992"/>
                  </a:cubicBezTo>
                  <a:cubicBezTo>
                    <a:pt x="691" y="969"/>
                    <a:pt x="668" y="933"/>
                    <a:pt x="619" y="917"/>
                  </a:cubicBezTo>
                  <a:cubicBezTo>
                    <a:pt x="602" y="901"/>
                    <a:pt x="579" y="892"/>
                    <a:pt x="565" y="875"/>
                  </a:cubicBezTo>
                  <a:cubicBezTo>
                    <a:pt x="521" y="825"/>
                    <a:pt x="504" y="772"/>
                    <a:pt x="448" y="736"/>
                  </a:cubicBezTo>
                  <a:cubicBezTo>
                    <a:pt x="413" y="682"/>
                    <a:pt x="354" y="649"/>
                    <a:pt x="320" y="597"/>
                  </a:cubicBezTo>
                  <a:cubicBezTo>
                    <a:pt x="292" y="555"/>
                    <a:pt x="311" y="568"/>
                    <a:pt x="267" y="555"/>
                  </a:cubicBezTo>
                  <a:cubicBezTo>
                    <a:pt x="208" y="496"/>
                    <a:pt x="285" y="566"/>
                    <a:pt x="213" y="523"/>
                  </a:cubicBezTo>
                  <a:cubicBezTo>
                    <a:pt x="204" y="517"/>
                    <a:pt x="200" y="506"/>
                    <a:pt x="192" y="501"/>
                  </a:cubicBezTo>
                  <a:cubicBezTo>
                    <a:pt x="164" y="484"/>
                    <a:pt x="116" y="468"/>
                    <a:pt x="85" y="459"/>
                  </a:cubicBezTo>
                  <a:cubicBezTo>
                    <a:pt x="34" y="405"/>
                    <a:pt x="53" y="330"/>
                    <a:pt x="75" y="267"/>
                  </a:cubicBezTo>
                  <a:cubicBezTo>
                    <a:pt x="65" y="177"/>
                    <a:pt x="77" y="152"/>
                    <a:pt x="21" y="96"/>
                  </a:cubicBezTo>
                  <a:cubicBezTo>
                    <a:pt x="14" y="75"/>
                    <a:pt x="0" y="52"/>
                    <a:pt x="21" y="32"/>
                  </a:cubicBezTo>
                  <a:cubicBezTo>
                    <a:pt x="28" y="23"/>
                    <a:pt x="42" y="26"/>
                    <a:pt x="53" y="21"/>
                  </a:cubicBezTo>
                  <a:cubicBezTo>
                    <a:pt x="64" y="15"/>
                    <a:pt x="85" y="0"/>
                    <a:pt x="85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Freeform 19"/>
            <p:cNvSpPr>
              <a:spLocks/>
            </p:cNvSpPr>
            <p:nvPr/>
          </p:nvSpPr>
          <p:spPr bwMode="auto">
            <a:xfrm>
              <a:off x="704850" y="2317750"/>
              <a:ext cx="762000" cy="2593975"/>
            </a:xfrm>
            <a:custGeom>
              <a:avLst/>
              <a:gdLst>
                <a:gd name="T0" fmla="*/ 2147483647 w 480"/>
                <a:gd name="T1" fmla="*/ 2147483647 h 1634"/>
                <a:gd name="T2" fmla="*/ 2147483647 w 480"/>
                <a:gd name="T3" fmla="*/ 2147483647 h 1634"/>
                <a:gd name="T4" fmla="*/ 2147483647 w 480"/>
                <a:gd name="T5" fmla="*/ 2147483647 h 1634"/>
                <a:gd name="T6" fmla="*/ 2147483647 w 480"/>
                <a:gd name="T7" fmla="*/ 2147483647 h 1634"/>
                <a:gd name="T8" fmla="*/ 2147483647 w 480"/>
                <a:gd name="T9" fmla="*/ 2147483647 h 1634"/>
                <a:gd name="T10" fmla="*/ 2147483647 w 480"/>
                <a:gd name="T11" fmla="*/ 2147483647 h 1634"/>
                <a:gd name="T12" fmla="*/ 2147483647 w 480"/>
                <a:gd name="T13" fmla="*/ 2147483647 h 1634"/>
                <a:gd name="T14" fmla="*/ 2147483647 w 480"/>
                <a:gd name="T15" fmla="*/ 2147483647 h 1634"/>
                <a:gd name="T16" fmla="*/ 2147483647 w 480"/>
                <a:gd name="T17" fmla="*/ 2147483647 h 1634"/>
                <a:gd name="T18" fmla="*/ 2147483647 w 480"/>
                <a:gd name="T19" fmla="*/ 2147483647 h 1634"/>
                <a:gd name="T20" fmla="*/ 2147483647 w 480"/>
                <a:gd name="T21" fmla="*/ 2147483647 h 1634"/>
                <a:gd name="T22" fmla="*/ 2147483647 w 480"/>
                <a:gd name="T23" fmla="*/ 2147483647 h 1634"/>
                <a:gd name="T24" fmla="*/ 2147483647 w 480"/>
                <a:gd name="T25" fmla="*/ 2147483647 h 1634"/>
                <a:gd name="T26" fmla="*/ 2147483647 w 480"/>
                <a:gd name="T27" fmla="*/ 2147483647 h 1634"/>
                <a:gd name="T28" fmla="*/ 2147483647 w 480"/>
                <a:gd name="T29" fmla="*/ 2147483647 h 1634"/>
                <a:gd name="T30" fmla="*/ 2147483647 w 480"/>
                <a:gd name="T31" fmla="*/ 2147483647 h 1634"/>
                <a:gd name="T32" fmla="*/ 2147483647 w 480"/>
                <a:gd name="T33" fmla="*/ 2147483647 h 1634"/>
                <a:gd name="T34" fmla="*/ 2147483647 w 480"/>
                <a:gd name="T35" fmla="*/ 2147483647 h 1634"/>
                <a:gd name="T36" fmla="*/ 2147483647 w 480"/>
                <a:gd name="T37" fmla="*/ 2147483647 h 1634"/>
                <a:gd name="T38" fmla="*/ 2147483647 w 480"/>
                <a:gd name="T39" fmla="*/ 2147483647 h 1634"/>
                <a:gd name="T40" fmla="*/ 2147483647 w 480"/>
                <a:gd name="T41" fmla="*/ 2147483647 h 1634"/>
                <a:gd name="T42" fmla="*/ 2147483647 w 480"/>
                <a:gd name="T43" fmla="*/ 2147483647 h 1634"/>
                <a:gd name="T44" fmla="*/ 2147483647 w 480"/>
                <a:gd name="T45" fmla="*/ 2147483647 h 1634"/>
                <a:gd name="T46" fmla="*/ 2147483647 w 480"/>
                <a:gd name="T47" fmla="*/ 2147483647 h 1634"/>
                <a:gd name="T48" fmla="*/ 0 w 480"/>
                <a:gd name="T49" fmla="*/ 2147483647 h 1634"/>
                <a:gd name="T50" fmla="*/ 2147483647 w 480"/>
                <a:gd name="T51" fmla="*/ 2147483647 h 1634"/>
                <a:gd name="T52" fmla="*/ 2147483647 w 480"/>
                <a:gd name="T53" fmla="*/ 0 h 16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0"/>
                <a:gd name="T82" fmla="*/ 0 h 1634"/>
                <a:gd name="T83" fmla="*/ 480 w 480"/>
                <a:gd name="T84" fmla="*/ 1634 h 16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0" h="1634">
                  <a:moveTo>
                    <a:pt x="284" y="1596"/>
                  </a:moveTo>
                  <a:cubicBezTo>
                    <a:pt x="355" y="1572"/>
                    <a:pt x="452" y="1634"/>
                    <a:pt x="480" y="1552"/>
                  </a:cubicBezTo>
                  <a:cubicBezTo>
                    <a:pt x="478" y="1533"/>
                    <a:pt x="478" y="1483"/>
                    <a:pt x="468" y="1460"/>
                  </a:cubicBezTo>
                  <a:cubicBezTo>
                    <a:pt x="461" y="1444"/>
                    <a:pt x="445" y="1433"/>
                    <a:pt x="432" y="1424"/>
                  </a:cubicBezTo>
                  <a:cubicBezTo>
                    <a:pt x="369" y="1379"/>
                    <a:pt x="282" y="1370"/>
                    <a:pt x="208" y="1364"/>
                  </a:cubicBezTo>
                  <a:cubicBezTo>
                    <a:pt x="176" y="1361"/>
                    <a:pt x="154" y="1359"/>
                    <a:pt x="124" y="1356"/>
                  </a:cubicBezTo>
                  <a:cubicBezTo>
                    <a:pt x="95" y="1348"/>
                    <a:pt x="63" y="1351"/>
                    <a:pt x="40" y="1332"/>
                  </a:cubicBezTo>
                  <a:cubicBezTo>
                    <a:pt x="28" y="1322"/>
                    <a:pt x="12" y="1296"/>
                    <a:pt x="12" y="1296"/>
                  </a:cubicBezTo>
                  <a:cubicBezTo>
                    <a:pt x="17" y="1234"/>
                    <a:pt x="35" y="1192"/>
                    <a:pt x="72" y="1144"/>
                  </a:cubicBezTo>
                  <a:cubicBezTo>
                    <a:pt x="79" y="1121"/>
                    <a:pt x="70" y="1141"/>
                    <a:pt x="92" y="1120"/>
                  </a:cubicBezTo>
                  <a:cubicBezTo>
                    <a:pt x="125" y="1086"/>
                    <a:pt x="77" y="1128"/>
                    <a:pt x="104" y="1096"/>
                  </a:cubicBezTo>
                  <a:cubicBezTo>
                    <a:pt x="115" y="1081"/>
                    <a:pt x="131" y="1072"/>
                    <a:pt x="144" y="1060"/>
                  </a:cubicBezTo>
                  <a:cubicBezTo>
                    <a:pt x="151" y="1052"/>
                    <a:pt x="155" y="1042"/>
                    <a:pt x="164" y="1036"/>
                  </a:cubicBezTo>
                  <a:cubicBezTo>
                    <a:pt x="167" y="1033"/>
                    <a:pt x="172" y="1033"/>
                    <a:pt x="176" y="1032"/>
                  </a:cubicBezTo>
                  <a:cubicBezTo>
                    <a:pt x="180" y="1029"/>
                    <a:pt x="184" y="1027"/>
                    <a:pt x="188" y="1024"/>
                  </a:cubicBezTo>
                  <a:cubicBezTo>
                    <a:pt x="220" y="996"/>
                    <a:pt x="230" y="959"/>
                    <a:pt x="248" y="924"/>
                  </a:cubicBezTo>
                  <a:cubicBezTo>
                    <a:pt x="251" y="899"/>
                    <a:pt x="259" y="876"/>
                    <a:pt x="264" y="852"/>
                  </a:cubicBezTo>
                  <a:cubicBezTo>
                    <a:pt x="259" y="757"/>
                    <a:pt x="261" y="792"/>
                    <a:pt x="248" y="740"/>
                  </a:cubicBezTo>
                  <a:cubicBezTo>
                    <a:pt x="245" y="696"/>
                    <a:pt x="241" y="661"/>
                    <a:pt x="252" y="620"/>
                  </a:cubicBezTo>
                  <a:cubicBezTo>
                    <a:pt x="254" y="594"/>
                    <a:pt x="257" y="572"/>
                    <a:pt x="264" y="548"/>
                  </a:cubicBezTo>
                  <a:cubicBezTo>
                    <a:pt x="262" y="487"/>
                    <a:pt x="288" y="379"/>
                    <a:pt x="224" y="336"/>
                  </a:cubicBezTo>
                  <a:cubicBezTo>
                    <a:pt x="195" y="292"/>
                    <a:pt x="143" y="302"/>
                    <a:pt x="104" y="276"/>
                  </a:cubicBezTo>
                  <a:cubicBezTo>
                    <a:pt x="90" y="267"/>
                    <a:pt x="83" y="257"/>
                    <a:pt x="68" y="252"/>
                  </a:cubicBezTo>
                  <a:cubicBezTo>
                    <a:pt x="55" y="233"/>
                    <a:pt x="35" y="208"/>
                    <a:pt x="16" y="196"/>
                  </a:cubicBezTo>
                  <a:cubicBezTo>
                    <a:pt x="2" y="168"/>
                    <a:pt x="3" y="159"/>
                    <a:pt x="0" y="124"/>
                  </a:cubicBezTo>
                  <a:cubicBezTo>
                    <a:pt x="1" y="100"/>
                    <a:pt x="1" y="75"/>
                    <a:pt x="4" y="52"/>
                  </a:cubicBezTo>
                  <a:cubicBezTo>
                    <a:pt x="6" y="30"/>
                    <a:pt x="16" y="20"/>
                    <a:pt x="16" y="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Freeform 20"/>
            <p:cNvSpPr>
              <a:spLocks/>
            </p:cNvSpPr>
            <p:nvPr/>
          </p:nvSpPr>
          <p:spPr bwMode="auto">
            <a:xfrm>
              <a:off x="114300" y="1549400"/>
              <a:ext cx="863600" cy="1492250"/>
            </a:xfrm>
            <a:custGeom>
              <a:avLst/>
              <a:gdLst>
                <a:gd name="T0" fmla="*/ 2147483647 w 544"/>
                <a:gd name="T1" fmla="*/ 0 h 940"/>
                <a:gd name="T2" fmla="*/ 2147483647 w 544"/>
                <a:gd name="T3" fmla="*/ 2147483647 h 940"/>
                <a:gd name="T4" fmla="*/ 2147483647 w 544"/>
                <a:gd name="T5" fmla="*/ 2147483647 h 940"/>
                <a:gd name="T6" fmla="*/ 2147483647 w 544"/>
                <a:gd name="T7" fmla="*/ 2147483647 h 940"/>
                <a:gd name="T8" fmla="*/ 2147483647 w 544"/>
                <a:gd name="T9" fmla="*/ 2147483647 h 940"/>
                <a:gd name="T10" fmla="*/ 2147483647 w 544"/>
                <a:gd name="T11" fmla="*/ 2147483647 h 940"/>
                <a:gd name="T12" fmla="*/ 2147483647 w 544"/>
                <a:gd name="T13" fmla="*/ 2147483647 h 940"/>
                <a:gd name="T14" fmla="*/ 2147483647 w 544"/>
                <a:gd name="T15" fmla="*/ 2147483647 h 940"/>
                <a:gd name="T16" fmla="*/ 2147483647 w 544"/>
                <a:gd name="T17" fmla="*/ 2147483647 h 940"/>
                <a:gd name="T18" fmla="*/ 2147483647 w 544"/>
                <a:gd name="T19" fmla="*/ 2147483647 h 940"/>
                <a:gd name="T20" fmla="*/ 2147483647 w 544"/>
                <a:gd name="T21" fmla="*/ 2147483647 h 940"/>
                <a:gd name="T22" fmla="*/ 2147483647 w 544"/>
                <a:gd name="T23" fmla="*/ 2147483647 h 940"/>
                <a:gd name="T24" fmla="*/ 2147483647 w 544"/>
                <a:gd name="T25" fmla="*/ 2147483647 h 940"/>
                <a:gd name="T26" fmla="*/ 2147483647 w 544"/>
                <a:gd name="T27" fmla="*/ 2147483647 h 940"/>
                <a:gd name="T28" fmla="*/ 2147483647 w 544"/>
                <a:gd name="T29" fmla="*/ 2147483647 h 940"/>
                <a:gd name="T30" fmla="*/ 2147483647 w 544"/>
                <a:gd name="T31" fmla="*/ 2147483647 h 940"/>
                <a:gd name="T32" fmla="*/ 2147483647 w 544"/>
                <a:gd name="T33" fmla="*/ 2147483647 h 940"/>
                <a:gd name="T34" fmla="*/ 2147483647 w 544"/>
                <a:gd name="T35" fmla="*/ 2147483647 h 940"/>
                <a:gd name="T36" fmla="*/ 2147483647 w 544"/>
                <a:gd name="T37" fmla="*/ 2147483647 h 940"/>
                <a:gd name="T38" fmla="*/ 2147483647 w 544"/>
                <a:gd name="T39" fmla="*/ 2147483647 h 940"/>
                <a:gd name="T40" fmla="*/ 2147483647 w 544"/>
                <a:gd name="T41" fmla="*/ 2147483647 h 940"/>
                <a:gd name="T42" fmla="*/ 2147483647 w 544"/>
                <a:gd name="T43" fmla="*/ 2147483647 h 940"/>
                <a:gd name="T44" fmla="*/ 2147483647 w 544"/>
                <a:gd name="T45" fmla="*/ 2147483647 h 940"/>
                <a:gd name="T46" fmla="*/ 2147483647 w 544"/>
                <a:gd name="T47" fmla="*/ 2147483647 h 9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4"/>
                <a:gd name="T73" fmla="*/ 0 h 940"/>
                <a:gd name="T74" fmla="*/ 544 w 544"/>
                <a:gd name="T75" fmla="*/ 940 h 9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4" h="940">
                  <a:moveTo>
                    <a:pt x="524" y="0"/>
                  </a:moveTo>
                  <a:cubicBezTo>
                    <a:pt x="514" y="28"/>
                    <a:pt x="489" y="48"/>
                    <a:pt x="476" y="76"/>
                  </a:cubicBezTo>
                  <a:cubicBezTo>
                    <a:pt x="474" y="98"/>
                    <a:pt x="482" y="129"/>
                    <a:pt x="464" y="148"/>
                  </a:cubicBezTo>
                  <a:cubicBezTo>
                    <a:pt x="454" y="157"/>
                    <a:pt x="439" y="160"/>
                    <a:pt x="428" y="164"/>
                  </a:cubicBezTo>
                  <a:cubicBezTo>
                    <a:pt x="420" y="166"/>
                    <a:pt x="404" y="172"/>
                    <a:pt x="404" y="172"/>
                  </a:cubicBezTo>
                  <a:cubicBezTo>
                    <a:pt x="323" y="163"/>
                    <a:pt x="397" y="174"/>
                    <a:pt x="340" y="160"/>
                  </a:cubicBezTo>
                  <a:cubicBezTo>
                    <a:pt x="326" y="156"/>
                    <a:pt x="300" y="148"/>
                    <a:pt x="300" y="148"/>
                  </a:cubicBezTo>
                  <a:cubicBezTo>
                    <a:pt x="270" y="149"/>
                    <a:pt x="241" y="149"/>
                    <a:pt x="212" y="152"/>
                  </a:cubicBezTo>
                  <a:cubicBezTo>
                    <a:pt x="190" y="153"/>
                    <a:pt x="175" y="172"/>
                    <a:pt x="160" y="184"/>
                  </a:cubicBezTo>
                  <a:cubicBezTo>
                    <a:pt x="135" y="203"/>
                    <a:pt x="110" y="217"/>
                    <a:pt x="88" y="240"/>
                  </a:cubicBezTo>
                  <a:cubicBezTo>
                    <a:pt x="81" y="258"/>
                    <a:pt x="68" y="273"/>
                    <a:pt x="60" y="292"/>
                  </a:cubicBezTo>
                  <a:cubicBezTo>
                    <a:pt x="43" y="329"/>
                    <a:pt x="47" y="352"/>
                    <a:pt x="16" y="384"/>
                  </a:cubicBezTo>
                  <a:cubicBezTo>
                    <a:pt x="0" y="429"/>
                    <a:pt x="16" y="433"/>
                    <a:pt x="44" y="452"/>
                  </a:cubicBezTo>
                  <a:cubicBezTo>
                    <a:pt x="63" y="480"/>
                    <a:pt x="95" y="501"/>
                    <a:pt x="124" y="520"/>
                  </a:cubicBezTo>
                  <a:cubicBezTo>
                    <a:pt x="136" y="538"/>
                    <a:pt x="156" y="559"/>
                    <a:pt x="176" y="572"/>
                  </a:cubicBezTo>
                  <a:cubicBezTo>
                    <a:pt x="185" y="585"/>
                    <a:pt x="194" y="594"/>
                    <a:pt x="208" y="604"/>
                  </a:cubicBezTo>
                  <a:cubicBezTo>
                    <a:pt x="220" y="622"/>
                    <a:pt x="236" y="640"/>
                    <a:pt x="252" y="656"/>
                  </a:cubicBezTo>
                  <a:cubicBezTo>
                    <a:pt x="275" y="726"/>
                    <a:pt x="316" y="749"/>
                    <a:pt x="384" y="772"/>
                  </a:cubicBezTo>
                  <a:cubicBezTo>
                    <a:pt x="386" y="776"/>
                    <a:pt x="388" y="780"/>
                    <a:pt x="392" y="784"/>
                  </a:cubicBezTo>
                  <a:cubicBezTo>
                    <a:pt x="395" y="788"/>
                    <a:pt x="400" y="791"/>
                    <a:pt x="404" y="796"/>
                  </a:cubicBezTo>
                  <a:cubicBezTo>
                    <a:pt x="424" y="824"/>
                    <a:pt x="402" y="800"/>
                    <a:pt x="416" y="824"/>
                  </a:cubicBezTo>
                  <a:cubicBezTo>
                    <a:pt x="430" y="849"/>
                    <a:pt x="450" y="887"/>
                    <a:pt x="476" y="904"/>
                  </a:cubicBezTo>
                  <a:cubicBezTo>
                    <a:pt x="498" y="938"/>
                    <a:pt x="468" y="897"/>
                    <a:pt x="496" y="920"/>
                  </a:cubicBezTo>
                  <a:cubicBezTo>
                    <a:pt x="521" y="940"/>
                    <a:pt x="500" y="936"/>
                    <a:pt x="544" y="93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Freeform 21"/>
            <p:cNvSpPr>
              <a:spLocks/>
            </p:cNvSpPr>
            <p:nvPr/>
          </p:nvSpPr>
          <p:spPr bwMode="auto">
            <a:xfrm>
              <a:off x="3073400" y="2971800"/>
              <a:ext cx="252413" cy="1543050"/>
            </a:xfrm>
            <a:custGeom>
              <a:avLst/>
              <a:gdLst>
                <a:gd name="T0" fmla="*/ 2147483647 w 159"/>
                <a:gd name="T1" fmla="*/ 2147483647 h 972"/>
                <a:gd name="T2" fmla="*/ 2147483647 w 159"/>
                <a:gd name="T3" fmla="*/ 2147483647 h 972"/>
                <a:gd name="T4" fmla="*/ 2147483647 w 159"/>
                <a:gd name="T5" fmla="*/ 2147483647 h 972"/>
                <a:gd name="T6" fmla="*/ 2147483647 w 159"/>
                <a:gd name="T7" fmla="*/ 2147483647 h 972"/>
                <a:gd name="T8" fmla="*/ 2147483647 w 159"/>
                <a:gd name="T9" fmla="*/ 2147483647 h 972"/>
                <a:gd name="T10" fmla="*/ 2147483647 w 159"/>
                <a:gd name="T11" fmla="*/ 2147483647 h 972"/>
                <a:gd name="T12" fmla="*/ 2147483647 w 159"/>
                <a:gd name="T13" fmla="*/ 2147483647 h 972"/>
                <a:gd name="T14" fmla="*/ 2147483647 w 159"/>
                <a:gd name="T15" fmla="*/ 2147483647 h 972"/>
                <a:gd name="T16" fmla="*/ 2147483647 w 159"/>
                <a:gd name="T17" fmla="*/ 0 h 9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"/>
                <a:gd name="T28" fmla="*/ 0 h 972"/>
                <a:gd name="T29" fmla="*/ 159 w 159"/>
                <a:gd name="T30" fmla="*/ 972 h 9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9" h="972">
                  <a:moveTo>
                    <a:pt x="12" y="944"/>
                  </a:moveTo>
                  <a:cubicBezTo>
                    <a:pt x="83" y="941"/>
                    <a:pt x="137" y="972"/>
                    <a:pt x="148" y="912"/>
                  </a:cubicBezTo>
                  <a:cubicBezTo>
                    <a:pt x="146" y="864"/>
                    <a:pt x="159" y="765"/>
                    <a:pt x="124" y="712"/>
                  </a:cubicBezTo>
                  <a:cubicBezTo>
                    <a:pt x="118" y="688"/>
                    <a:pt x="111" y="667"/>
                    <a:pt x="108" y="644"/>
                  </a:cubicBezTo>
                  <a:cubicBezTo>
                    <a:pt x="104" y="515"/>
                    <a:pt x="92" y="396"/>
                    <a:pt x="68" y="272"/>
                  </a:cubicBezTo>
                  <a:cubicBezTo>
                    <a:pt x="59" y="230"/>
                    <a:pt x="50" y="183"/>
                    <a:pt x="36" y="144"/>
                  </a:cubicBezTo>
                  <a:cubicBezTo>
                    <a:pt x="29" y="126"/>
                    <a:pt x="8" y="96"/>
                    <a:pt x="8" y="96"/>
                  </a:cubicBezTo>
                  <a:cubicBezTo>
                    <a:pt x="0" y="65"/>
                    <a:pt x="5" y="40"/>
                    <a:pt x="24" y="16"/>
                  </a:cubicBezTo>
                  <a:cubicBezTo>
                    <a:pt x="28" y="2"/>
                    <a:pt x="25" y="6"/>
                    <a:pt x="32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Freeform 22"/>
            <p:cNvSpPr>
              <a:spLocks/>
            </p:cNvSpPr>
            <p:nvPr/>
          </p:nvSpPr>
          <p:spPr bwMode="auto">
            <a:xfrm>
              <a:off x="4095750" y="3816350"/>
              <a:ext cx="508000" cy="673100"/>
            </a:xfrm>
            <a:custGeom>
              <a:avLst/>
              <a:gdLst>
                <a:gd name="T0" fmla="*/ 2147483647 w 320"/>
                <a:gd name="T1" fmla="*/ 2147483647 h 424"/>
                <a:gd name="T2" fmla="*/ 2147483647 w 320"/>
                <a:gd name="T3" fmla="*/ 2147483647 h 424"/>
                <a:gd name="T4" fmla="*/ 2147483647 w 320"/>
                <a:gd name="T5" fmla="*/ 2147483647 h 424"/>
                <a:gd name="T6" fmla="*/ 2147483647 w 320"/>
                <a:gd name="T7" fmla="*/ 2147483647 h 424"/>
                <a:gd name="T8" fmla="*/ 2147483647 w 320"/>
                <a:gd name="T9" fmla="*/ 2147483647 h 424"/>
                <a:gd name="T10" fmla="*/ 2147483647 w 320"/>
                <a:gd name="T11" fmla="*/ 2147483647 h 424"/>
                <a:gd name="T12" fmla="*/ 2147483647 w 320"/>
                <a:gd name="T13" fmla="*/ 2147483647 h 424"/>
                <a:gd name="T14" fmla="*/ 2147483647 w 320"/>
                <a:gd name="T15" fmla="*/ 2147483647 h 424"/>
                <a:gd name="T16" fmla="*/ 2147483647 w 320"/>
                <a:gd name="T17" fmla="*/ 2147483647 h 424"/>
                <a:gd name="T18" fmla="*/ 2147483647 w 320"/>
                <a:gd name="T19" fmla="*/ 2147483647 h 424"/>
                <a:gd name="T20" fmla="*/ 2147483647 w 320"/>
                <a:gd name="T21" fmla="*/ 2147483647 h 424"/>
                <a:gd name="T22" fmla="*/ 0 w 320"/>
                <a:gd name="T23" fmla="*/ 0 h 4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0"/>
                <a:gd name="T37" fmla="*/ 0 h 424"/>
                <a:gd name="T38" fmla="*/ 320 w 320"/>
                <a:gd name="T39" fmla="*/ 424 h 4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0" h="424">
                  <a:moveTo>
                    <a:pt x="296" y="424"/>
                  </a:moveTo>
                  <a:cubicBezTo>
                    <a:pt x="301" y="418"/>
                    <a:pt x="308" y="414"/>
                    <a:pt x="312" y="408"/>
                  </a:cubicBezTo>
                  <a:cubicBezTo>
                    <a:pt x="316" y="400"/>
                    <a:pt x="320" y="384"/>
                    <a:pt x="320" y="384"/>
                  </a:cubicBezTo>
                  <a:cubicBezTo>
                    <a:pt x="319" y="383"/>
                    <a:pt x="319" y="319"/>
                    <a:pt x="308" y="308"/>
                  </a:cubicBezTo>
                  <a:cubicBezTo>
                    <a:pt x="300" y="300"/>
                    <a:pt x="284" y="281"/>
                    <a:pt x="272" y="276"/>
                  </a:cubicBezTo>
                  <a:cubicBezTo>
                    <a:pt x="260" y="270"/>
                    <a:pt x="246" y="271"/>
                    <a:pt x="236" y="264"/>
                  </a:cubicBezTo>
                  <a:cubicBezTo>
                    <a:pt x="208" y="245"/>
                    <a:pt x="179" y="222"/>
                    <a:pt x="148" y="212"/>
                  </a:cubicBezTo>
                  <a:cubicBezTo>
                    <a:pt x="136" y="200"/>
                    <a:pt x="129" y="191"/>
                    <a:pt x="124" y="176"/>
                  </a:cubicBezTo>
                  <a:cubicBezTo>
                    <a:pt x="124" y="167"/>
                    <a:pt x="138" y="102"/>
                    <a:pt x="128" y="88"/>
                  </a:cubicBezTo>
                  <a:cubicBezTo>
                    <a:pt x="119" y="76"/>
                    <a:pt x="105" y="68"/>
                    <a:pt x="92" y="64"/>
                  </a:cubicBezTo>
                  <a:cubicBezTo>
                    <a:pt x="80" y="60"/>
                    <a:pt x="56" y="52"/>
                    <a:pt x="56" y="52"/>
                  </a:cubicBezTo>
                  <a:cubicBezTo>
                    <a:pt x="35" y="20"/>
                    <a:pt x="23" y="23"/>
                    <a:pt x="0" y="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23"/>
            <p:cNvSpPr>
              <a:spLocks/>
            </p:cNvSpPr>
            <p:nvPr/>
          </p:nvSpPr>
          <p:spPr bwMode="auto">
            <a:xfrm>
              <a:off x="5580063" y="1320800"/>
              <a:ext cx="515937" cy="420688"/>
            </a:xfrm>
            <a:custGeom>
              <a:avLst/>
              <a:gdLst>
                <a:gd name="T0" fmla="*/ 2147483647 w 325"/>
                <a:gd name="T1" fmla="*/ 0 h 265"/>
                <a:gd name="T2" fmla="*/ 2147483647 w 325"/>
                <a:gd name="T3" fmla="*/ 2147483647 h 265"/>
                <a:gd name="T4" fmla="*/ 2147483647 w 325"/>
                <a:gd name="T5" fmla="*/ 2147483647 h 265"/>
                <a:gd name="T6" fmla="*/ 2147483647 w 325"/>
                <a:gd name="T7" fmla="*/ 2147483647 h 265"/>
                <a:gd name="T8" fmla="*/ 2147483647 w 325"/>
                <a:gd name="T9" fmla="*/ 2147483647 h 265"/>
                <a:gd name="T10" fmla="*/ 2147483647 w 325"/>
                <a:gd name="T11" fmla="*/ 2147483647 h 265"/>
                <a:gd name="T12" fmla="*/ 2147483647 w 325"/>
                <a:gd name="T13" fmla="*/ 2147483647 h 265"/>
                <a:gd name="T14" fmla="*/ 2147483647 w 325"/>
                <a:gd name="T15" fmla="*/ 2147483647 h 265"/>
                <a:gd name="T16" fmla="*/ 2147483647 w 325"/>
                <a:gd name="T17" fmla="*/ 2147483647 h 265"/>
                <a:gd name="T18" fmla="*/ 2147483647 w 325"/>
                <a:gd name="T19" fmla="*/ 2147483647 h 265"/>
                <a:gd name="T20" fmla="*/ 2147483647 w 325"/>
                <a:gd name="T21" fmla="*/ 2147483647 h 2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5"/>
                <a:gd name="T34" fmla="*/ 0 h 265"/>
                <a:gd name="T35" fmla="*/ 325 w 325"/>
                <a:gd name="T36" fmla="*/ 265 h 26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5" h="265">
                  <a:moveTo>
                    <a:pt x="325" y="0"/>
                  </a:moveTo>
                  <a:cubicBezTo>
                    <a:pt x="302" y="14"/>
                    <a:pt x="285" y="29"/>
                    <a:pt x="261" y="37"/>
                  </a:cubicBezTo>
                  <a:cubicBezTo>
                    <a:pt x="246" y="58"/>
                    <a:pt x="225" y="64"/>
                    <a:pt x="202" y="80"/>
                  </a:cubicBezTo>
                  <a:cubicBezTo>
                    <a:pt x="173" y="98"/>
                    <a:pt x="149" y="122"/>
                    <a:pt x="117" y="133"/>
                  </a:cubicBezTo>
                  <a:cubicBezTo>
                    <a:pt x="111" y="138"/>
                    <a:pt x="107" y="144"/>
                    <a:pt x="101" y="149"/>
                  </a:cubicBezTo>
                  <a:cubicBezTo>
                    <a:pt x="96" y="152"/>
                    <a:pt x="89" y="151"/>
                    <a:pt x="85" y="155"/>
                  </a:cubicBezTo>
                  <a:cubicBezTo>
                    <a:pt x="52" y="181"/>
                    <a:pt x="95" y="164"/>
                    <a:pt x="58" y="176"/>
                  </a:cubicBezTo>
                  <a:cubicBezTo>
                    <a:pt x="25" y="228"/>
                    <a:pt x="73" y="156"/>
                    <a:pt x="32" y="203"/>
                  </a:cubicBezTo>
                  <a:cubicBezTo>
                    <a:pt x="23" y="212"/>
                    <a:pt x="10" y="235"/>
                    <a:pt x="10" y="235"/>
                  </a:cubicBezTo>
                  <a:cubicBezTo>
                    <a:pt x="0" y="265"/>
                    <a:pt x="15" y="257"/>
                    <a:pt x="37" y="251"/>
                  </a:cubicBezTo>
                  <a:cubicBezTo>
                    <a:pt x="56" y="237"/>
                    <a:pt x="46" y="240"/>
                    <a:pt x="64" y="24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B984D-3E72-7943-883B-7A4D40857D61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</TotalTime>
  <Words>597</Words>
  <Application>Microsoft Office PowerPoint</Application>
  <PresentationFormat>On-screen Show (4:3)</PresentationFormat>
  <Paragraphs>94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 Presentation</vt:lpstr>
      <vt:lpstr>Global circulation and water masses </vt:lpstr>
      <vt:lpstr>So how does it all flow?</vt:lpstr>
      <vt:lpstr>PowerPoint Presentation</vt:lpstr>
      <vt:lpstr>Schematics of the overturn: based on water mass concepts and quantitative estimates of overturning transport  Broecker “conveyor belt”</vt:lpstr>
      <vt:lpstr>Global overturning schematic</vt:lpstr>
      <vt:lpstr>Upper ocean circulation</vt:lpstr>
      <vt:lpstr>Absolute surface height, related to surface geostrophic velocity</vt:lpstr>
      <vt:lpstr>200 and 1000 dbar circulation rel. to 2000 dbar</vt:lpstr>
      <vt:lpstr>Circulation at 4000 dbar (adjusted steric height)</vt:lpstr>
      <vt:lpstr>Net meridional transports in isopycnal layers</vt:lpstr>
      <vt:lpstr>Global mass transport  (Ganachaud and Wunsch, 2000)</vt:lpstr>
      <vt:lpstr>Vertical velocities (model result)</vt:lpstr>
      <vt:lpstr>Global overturning in zonally-averaged view</vt:lpstr>
      <vt:lpstr>Heat transported by ocean circulation (big arrows) </vt:lpstr>
      <vt:lpstr>Global heat transport  (Ganachaud and Wunsch, 2000)</vt:lpstr>
      <vt:lpstr>Global heat transport  (Ganachaud and Wunsch, 2000)</vt:lpstr>
      <vt:lpstr>Water mass review: 4 layer view of the global ocean</vt:lpstr>
      <vt:lpstr>(1) Upper ocean water masses </vt:lpstr>
      <vt:lpstr>(2) Intermediate water summary</vt:lpstr>
      <vt:lpstr>(3, 4) Deep water partial summary</vt:lpstr>
      <vt:lpstr>PowerPoint Presentation</vt:lpstr>
    </vt:vector>
  </TitlesOfParts>
  <Company>뿿_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Lynne T</dc:creator>
  <cp:lastModifiedBy>Windows User</cp:lastModifiedBy>
  <cp:revision>232</cp:revision>
  <dcterms:created xsi:type="dcterms:W3CDTF">2015-11-29T22:45:28Z</dcterms:created>
  <dcterms:modified xsi:type="dcterms:W3CDTF">2017-01-10T06:27:15Z</dcterms:modified>
</cp:coreProperties>
</file>